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sldIdLst>
    <p:sldId id="256" r:id="rId2"/>
    <p:sldId id="265" r:id="rId3"/>
    <p:sldId id="299" r:id="rId4"/>
    <p:sldId id="257" r:id="rId5"/>
    <p:sldId id="258" r:id="rId6"/>
    <p:sldId id="259" r:id="rId7"/>
    <p:sldId id="261" r:id="rId8"/>
    <p:sldId id="264" r:id="rId9"/>
    <p:sldId id="298" r:id="rId10"/>
    <p:sldId id="288" r:id="rId11"/>
    <p:sldId id="289" r:id="rId12"/>
    <p:sldId id="290" r:id="rId13"/>
    <p:sldId id="291" r:id="rId14"/>
    <p:sldId id="292" r:id="rId15"/>
    <p:sldId id="293" r:id="rId16"/>
    <p:sldId id="294" r:id="rId17"/>
    <p:sldId id="295" r:id="rId18"/>
    <p:sldId id="262" r:id="rId19"/>
    <p:sldId id="263" r:id="rId20"/>
    <p:sldId id="280" r:id="rId21"/>
    <p:sldId id="266" r:id="rId22"/>
    <p:sldId id="267" r:id="rId23"/>
    <p:sldId id="268" r:id="rId24"/>
    <p:sldId id="269" r:id="rId25"/>
    <p:sldId id="270" r:id="rId26"/>
    <p:sldId id="271" r:id="rId27"/>
    <p:sldId id="272" r:id="rId28"/>
    <p:sldId id="273" r:id="rId29"/>
    <p:sldId id="274" r:id="rId30"/>
    <p:sldId id="282" r:id="rId31"/>
    <p:sldId id="275" r:id="rId32"/>
    <p:sldId id="276" r:id="rId33"/>
    <p:sldId id="277" r:id="rId34"/>
    <p:sldId id="278" r:id="rId35"/>
    <p:sldId id="279" r:id="rId36"/>
    <p:sldId id="281" r:id="rId37"/>
    <p:sldId id="283" r:id="rId38"/>
    <p:sldId id="284" r:id="rId39"/>
    <p:sldId id="285" r:id="rId40"/>
    <p:sldId id="286" r:id="rId41"/>
    <p:sldId id="296" r:id="rId42"/>
    <p:sldId id="300" r:id="rId43"/>
  </p:sldIdLst>
  <p:sldSz cx="9144000" cy="6858000" type="screen4x3"/>
  <p:notesSz cx="6858000" cy="9144000"/>
  <p:defaultTextStyle>
    <a:defPPr>
      <a:defRPr lang="en-US"/>
    </a:defPPr>
    <a:lvl1pPr algn="ctr" rtl="0" eaLnBrk="0" fontAlgn="base" hangingPunct="0">
      <a:spcBef>
        <a:spcPct val="0"/>
      </a:spcBef>
      <a:spcAft>
        <a:spcPct val="0"/>
      </a:spcAft>
      <a:defRPr sz="2800" kern="1200">
        <a:solidFill>
          <a:schemeClr val="tx1"/>
        </a:solidFill>
        <a:latin typeface="Brush Script" pitchFamily="66" charset="0"/>
        <a:ea typeface="+mn-ea"/>
        <a:cs typeface="+mn-cs"/>
      </a:defRPr>
    </a:lvl1pPr>
    <a:lvl2pPr marL="457200" algn="ctr" rtl="0" eaLnBrk="0" fontAlgn="base" hangingPunct="0">
      <a:spcBef>
        <a:spcPct val="0"/>
      </a:spcBef>
      <a:spcAft>
        <a:spcPct val="0"/>
      </a:spcAft>
      <a:defRPr sz="2800" kern="1200">
        <a:solidFill>
          <a:schemeClr val="tx1"/>
        </a:solidFill>
        <a:latin typeface="Brush Script" pitchFamily="66" charset="0"/>
        <a:ea typeface="+mn-ea"/>
        <a:cs typeface="+mn-cs"/>
      </a:defRPr>
    </a:lvl2pPr>
    <a:lvl3pPr marL="914400" algn="ctr" rtl="0" eaLnBrk="0" fontAlgn="base" hangingPunct="0">
      <a:spcBef>
        <a:spcPct val="0"/>
      </a:spcBef>
      <a:spcAft>
        <a:spcPct val="0"/>
      </a:spcAft>
      <a:defRPr sz="2800" kern="1200">
        <a:solidFill>
          <a:schemeClr val="tx1"/>
        </a:solidFill>
        <a:latin typeface="Brush Script" pitchFamily="66" charset="0"/>
        <a:ea typeface="+mn-ea"/>
        <a:cs typeface="+mn-cs"/>
      </a:defRPr>
    </a:lvl3pPr>
    <a:lvl4pPr marL="1371600" algn="ctr" rtl="0" eaLnBrk="0" fontAlgn="base" hangingPunct="0">
      <a:spcBef>
        <a:spcPct val="0"/>
      </a:spcBef>
      <a:spcAft>
        <a:spcPct val="0"/>
      </a:spcAft>
      <a:defRPr sz="2800" kern="1200">
        <a:solidFill>
          <a:schemeClr val="tx1"/>
        </a:solidFill>
        <a:latin typeface="Brush Script" pitchFamily="66" charset="0"/>
        <a:ea typeface="+mn-ea"/>
        <a:cs typeface="+mn-cs"/>
      </a:defRPr>
    </a:lvl4pPr>
    <a:lvl5pPr marL="1828800" algn="ctr" rtl="0" eaLnBrk="0" fontAlgn="base" hangingPunct="0">
      <a:spcBef>
        <a:spcPct val="0"/>
      </a:spcBef>
      <a:spcAft>
        <a:spcPct val="0"/>
      </a:spcAft>
      <a:defRPr sz="2800" kern="1200">
        <a:solidFill>
          <a:schemeClr val="tx1"/>
        </a:solidFill>
        <a:latin typeface="Brush Script" pitchFamily="66" charset="0"/>
        <a:ea typeface="+mn-ea"/>
        <a:cs typeface="+mn-cs"/>
      </a:defRPr>
    </a:lvl5pPr>
    <a:lvl6pPr marL="2286000" algn="l" defTabSz="914400" rtl="0" eaLnBrk="1" latinLnBrk="0" hangingPunct="1">
      <a:defRPr sz="2800" kern="1200">
        <a:solidFill>
          <a:schemeClr val="tx1"/>
        </a:solidFill>
        <a:latin typeface="Brush Script" pitchFamily="66" charset="0"/>
        <a:ea typeface="+mn-ea"/>
        <a:cs typeface="+mn-cs"/>
      </a:defRPr>
    </a:lvl6pPr>
    <a:lvl7pPr marL="2743200" algn="l" defTabSz="914400" rtl="0" eaLnBrk="1" latinLnBrk="0" hangingPunct="1">
      <a:defRPr sz="2800" kern="1200">
        <a:solidFill>
          <a:schemeClr val="tx1"/>
        </a:solidFill>
        <a:latin typeface="Brush Script" pitchFamily="66" charset="0"/>
        <a:ea typeface="+mn-ea"/>
        <a:cs typeface="+mn-cs"/>
      </a:defRPr>
    </a:lvl7pPr>
    <a:lvl8pPr marL="3200400" algn="l" defTabSz="914400" rtl="0" eaLnBrk="1" latinLnBrk="0" hangingPunct="1">
      <a:defRPr sz="2800" kern="1200">
        <a:solidFill>
          <a:schemeClr val="tx1"/>
        </a:solidFill>
        <a:latin typeface="Brush Script" pitchFamily="66" charset="0"/>
        <a:ea typeface="+mn-ea"/>
        <a:cs typeface="+mn-cs"/>
      </a:defRPr>
    </a:lvl8pPr>
    <a:lvl9pPr marL="3657600" algn="l" defTabSz="914400" rtl="0" eaLnBrk="1" latinLnBrk="0" hangingPunct="1">
      <a:defRPr sz="2800" kern="1200">
        <a:solidFill>
          <a:schemeClr val="tx1"/>
        </a:solidFill>
        <a:latin typeface="Brush Script" pitchFamily="66"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showPr>
  <p:clrMru>
    <a:srgbClr val="FF3399"/>
    <a:srgbClr val="3333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snapVertSplitter="1" vertBarState="minimized" horzBarState="maximized">
    <p:restoredLeft sz="33039" autoAdjust="0"/>
    <p:restoredTop sz="90929"/>
  </p:normalViewPr>
  <p:slideViewPr>
    <p:cSldViewPr>
      <p:cViewPr varScale="1">
        <p:scale>
          <a:sx n="74" d="100"/>
          <a:sy n="74" d="100"/>
        </p:scale>
        <p:origin x="-876"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7818"/>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image" Target="../media/image2.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26.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4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PH"/>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PH"/>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782E36C-2A19-4A5F-9331-8FBA5BF18F86}" type="slidenum">
              <a:rPr lang="en-US"/>
              <a:pPr/>
              <a:t>‹#›</a:t>
            </a:fld>
            <a:endParaRPr lang="en-US"/>
          </a:p>
        </p:txBody>
      </p:sp>
    </p:spTree>
  </p:cSld>
  <p:clrMapOvr>
    <a:masterClrMapping/>
  </p:clrMapOvr>
  <p:transition spd="slow" advTm="15000">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1F95C9A-EB3C-4626-8B48-7F141D0B871E}" type="slidenum">
              <a:rPr lang="en-US"/>
              <a:pPr/>
              <a:t>‹#›</a:t>
            </a:fld>
            <a:endParaRPr lang="en-US"/>
          </a:p>
        </p:txBody>
      </p:sp>
    </p:spTree>
  </p:cSld>
  <p:clrMapOvr>
    <a:masterClrMapping/>
  </p:clrMapOvr>
  <p:transition spd="slow" advTm="15000">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PH"/>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5338589-0602-4387-A431-11169820DFA0}" type="slidenum">
              <a:rPr lang="en-US"/>
              <a:pPr/>
              <a:t>‹#›</a:t>
            </a:fld>
            <a:endParaRPr lang="en-US"/>
          </a:p>
        </p:txBody>
      </p:sp>
    </p:spTree>
  </p:cSld>
  <p:clrMapOvr>
    <a:masterClrMapping/>
  </p:clrMapOvr>
  <p:transition spd="slow" advTm="15000">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0020482-F8EE-4785-996D-1BC2E8AC98EC}" type="slidenum">
              <a:rPr lang="en-US"/>
              <a:pPr/>
              <a:t>‹#›</a:t>
            </a:fld>
            <a:endParaRPr lang="en-US"/>
          </a:p>
        </p:txBody>
      </p:sp>
    </p:spTree>
  </p:cSld>
  <p:clrMapOvr>
    <a:masterClrMapping/>
  </p:clrMapOvr>
  <p:transition spd="slow" advTm="15000">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PH"/>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F6B1248-04BD-45EA-B934-103076905EDF}" type="slidenum">
              <a:rPr lang="en-US"/>
              <a:pPr/>
              <a:t>‹#›</a:t>
            </a:fld>
            <a:endParaRPr lang="en-US"/>
          </a:p>
        </p:txBody>
      </p:sp>
    </p:spTree>
  </p:cSld>
  <p:clrMapOvr>
    <a:masterClrMapping/>
  </p:clrMapOvr>
  <p:transition spd="slow" advTm="15000">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8303802-9092-440E-A0D5-D33B3C1D351F}" type="slidenum">
              <a:rPr lang="en-US"/>
              <a:pPr/>
              <a:t>‹#›</a:t>
            </a:fld>
            <a:endParaRPr lang="en-US"/>
          </a:p>
        </p:txBody>
      </p:sp>
    </p:spTree>
  </p:cSld>
  <p:clrMapOvr>
    <a:masterClrMapping/>
  </p:clrMapOvr>
  <p:transition spd="slow" advTm="15000">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PH"/>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8ECFDA99-476E-4D55-A71E-510968E62004}" type="slidenum">
              <a:rPr lang="en-US"/>
              <a:pPr/>
              <a:t>‹#›</a:t>
            </a:fld>
            <a:endParaRPr lang="en-US"/>
          </a:p>
        </p:txBody>
      </p:sp>
    </p:spTree>
  </p:cSld>
  <p:clrMapOvr>
    <a:masterClrMapping/>
  </p:clrMapOvr>
  <p:transition spd="slow" advTm="15000">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A6764476-43AF-4829-B608-CA2238127C94}" type="slidenum">
              <a:rPr lang="en-US"/>
              <a:pPr/>
              <a:t>‹#›</a:t>
            </a:fld>
            <a:endParaRPr lang="en-US"/>
          </a:p>
        </p:txBody>
      </p:sp>
    </p:spTree>
  </p:cSld>
  <p:clrMapOvr>
    <a:masterClrMapping/>
  </p:clrMapOvr>
  <p:transition spd="slow" advTm="15000">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A1C46612-067F-4531-AEE4-C542C0DF0F2B}" type="slidenum">
              <a:rPr lang="en-US"/>
              <a:pPr/>
              <a:t>‹#›</a:t>
            </a:fld>
            <a:endParaRPr lang="en-US"/>
          </a:p>
        </p:txBody>
      </p:sp>
    </p:spTree>
  </p:cSld>
  <p:clrMapOvr>
    <a:masterClrMapping/>
  </p:clrMapOvr>
  <p:transition spd="slow" advTm="15000">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PH"/>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9850200-4272-4D23-97CD-C99AEB01DF14}" type="slidenum">
              <a:rPr lang="en-US"/>
              <a:pPr/>
              <a:t>‹#›</a:t>
            </a:fld>
            <a:endParaRPr lang="en-US"/>
          </a:p>
        </p:txBody>
      </p:sp>
    </p:spTree>
  </p:cSld>
  <p:clrMapOvr>
    <a:masterClrMapping/>
  </p:clrMapOvr>
  <p:transition spd="slow" advTm="15000">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PH"/>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462D29A-00DB-4251-BC80-4C8BFFAAFF1A}" type="slidenum">
              <a:rPr lang="en-US"/>
              <a:pPr/>
              <a:t>‹#›</a:t>
            </a:fld>
            <a:endParaRPr lang="en-US"/>
          </a:p>
        </p:txBody>
      </p:sp>
    </p:spTree>
  </p:cSld>
  <p:clrMapOvr>
    <a:masterClrMapping/>
  </p:clrMapOvr>
  <p:transition spd="slow" advTm="15000">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mn-lt"/>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fld id="{BC5B0D25-F1DE-400B-9291-28597ED5502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Tm="15000">
    <p:fade thruBlk="1"/>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oleObject" Target="../embeddings/oleObject5.bin"/></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6.v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7.xml"/><Relationship Id="rId1" Type="http://schemas.openxmlformats.org/officeDocument/2006/relationships/vmlDrawing" Target="../drawings/vmlDrawing7.vml"/><Relationship Id="rId5" Type="http://schemas.openxmlformats.org/officeDocument/2006/relationships/oleObject" Target="../embeddings/oleObject7.bin"/><Relationship Id="rId4" Type="http://schemas.openxmlformats.org/officeDocument/2006/relationships/image" Target="../media/image9.gif"/></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14.gif"/><Relationship Id="rId5" Type="http://schemas.openxmlformats.org/officeDocument/2006/relationships/image" Target="../media/image13.gif"/><Relationship Id="rId4" Type="http://schemas.openxmlformats.org/officeDocument/2006/relationships/image" Target="../media/image12.gif"/></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9.vml"/><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image" Target="../media/image18.jpeg"/><Relationship Id="rId5" Type="http://schemas.openxmlformats.org/officeDocument/2006/relationships/oleObject" Target="../embeddings/oleObject11.bin"/><Relationship Id="rId4" Type="http://schemas.openxmlformats.org/officeDocument/2006/relationships/image" Target="../media/image17.gif"/></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7.xml"/><Relationship Id="rId1" Type="http://schemas.openxmlformats.org/officeDocument/2006/relationships/vmlDrawing" Target="../drawings/vmlDrawing11.vml"/><Relationship Id="rId4" Type="http://schemas.openxmlformats.org/officeDocument/2006/relationships/image" Target="../media/image19.gif"/></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7.xml"/><Relationship Id="rId1" Type="http://schemas.openxmlformats.org/officeDocument/2006/relationships/vmlDrawing" Target="../drawings/vmlDrawing12.vml"/><Relationship Id="rId4" Type="http://schemas.openxmlformats.org/officeDocument/2006/relationships/image" Target="../media/image20.wmf"/></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4.bin"/><Relationship Id="rId7" Type="http://schemas.openxmlformats.org/officeDocument/2006/relationships/image" Target="../media/image24.jpeg"/><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image" Target="../media/image23.jpeg"/><Relationship Id="rId5" Type="http://schemas.openxmlformats.org/officeDocument/2006/relationships/image" Target="../media/image22.gif"/><Relationship Id="rId4" Type="http://schemas.openxmlformats.org/officeDocument/2006/relationships/image" Target="../media/image21.gif"/></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7.xml"/><Relationship Id="rId1" Type="http://schemas.openxmlformats.org/officeDocument/2006/relationships/vmlDrawing" Target="../drawings/vmlDrawing14.vml"/><Relationship Id="rId6" Type="http://schemas.openxmlformats.org/officeDocument/2006/relationships/image" Target="../media/image27.gif"/><Relationship Id="rId5" Type="http://schemas.openxmlformats.org/officeDocument/2006/relationships/image" Target="../media/image26.gif"/><Relationship Id="rId4" Type="http://schemas.openxmlformats.org/officeDocument/2006/relationships/image" Target="../media/image25.gif"/></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6.bin"/><Relationship Id="rId7" Type="http://schemas.openxmlformats.org/officeDocument/2006/relationships/image" Target="../media/image31.gif"/><Relationship Id="rId2" Type="http://schemas.openxmlformats.org/officeDocument/2006/relationships/slideLayout" Target="../slideLayouts/slideLayout7.xml"/><Relationship Id="rId1" Type="http://schemas.openxmlformats.org/officeDocument/2006/relationships/vmlDrawing" Target="../drawings/vmlDrawing15.vml"/><Relationship Id="rId6" Type="http://schemas.openxmlformats.org/officeDocument/2006/relationships/image" Target="../media/image30.gif"/><Relationship Id="rId5" Type="http://schemas.openxmlformats.org/officeDocument/2006/relationships/image" Target="../media/image29.gif"/><Relationship Id="rId4" Type="http://schemas.openxmlformats.org/officeDocument/2006/relationships/image" Target="../media/image28.gif"/></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7.xml"/><Relationship Id="rId1" Type="http://schemas.openxmlformats.org/officeDocument/2006/relationships/vmlDrawing" Target="../drawings/vmlDrawing16.vml"/><Relationship Id="rId6" Type="http://schemas.openxmlformats.org/officeDocument/2006/relationships/image" Target="../media/image34.gif"/><Relationship Id="rId5" Type="http://schemas.openxmlformats.org/officeDocument/2006/relationships/image" Target="../media/image33.gif"/><Relationship Id="rId4" Type="http://schemas.openxmlformats.org/officeDocument/2006/relationships/image" Target="../media/image32.wmf"/></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7.xml"/><Relationship Id="rId1" Type="http://schemas.openxmlformats.org/officeDocument/2006/relationships/vmlDrawing" Target="../drawings/vmlDrawing17.vml"/><Relationship Id="rId4" Type="http://schemas.openxmlformats.org/officeDocument/2006/relationships/image" Target="../media/image35.gif"/></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7.xml"/><Relationship Id="rId1" Type="http://schemas.openxmlformats.org/officeDocument/2006/relationships/vmlDrawing" Target="../drawings/vmlDrawing18.vml"/><Relationship Id="rId4" Type="http://schemas.openxmlformats.org/officeDocument/2006/relationships/image" Target="../media/image36.gif"/></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3.v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7.xml"/><Relationship Id="rId1" Type="http://schemas.openxmlformats.org/officeDocument/2006/relationships/vmlDrawing" Target="../drawings/vmlDrawing19.vml"/><Relationship Id="rId4" Type="http://schemas.openxmlformats.org/officeDocument/2006/relationships/image" Target="../media/image37.gif"/></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7.xml"/><Relationship Id="rId1" Type="http://schemas.openxmlformats.org/officeDocument/2006/relationships/vmlDrawing" Target="../drawings/vmlDrawing20.vml"/><Relationship Id="rId4" Type="http://schemas.openxmlformats.org/officeDocument/2006/relationships/image" Target="../media/image38.gif"/></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7.xml"/><Relationship Id="rId1" Type="http://schemas.openxmlformats.org/officeDocument/2006/relationships/vmlDrawing" Target="../drawings/vmlDrawing21.vml"/><Relationship Id="rId5" Type="http://schemas.openxmlformats.org/officeDocument/2006/relationships/image" Target="../media/image40.gif"/><Relationship Id="rId4" Type="http://schemas.openxmlformats.org/officeDocument/2006/relationships/image" Target="../media/image39.gif"/></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7.xml"/><Relationship Id="rId1" Type="http://schemas.openxmlformats.org/officeDocument/2006/relationships/vmlDrawing" Target="../drawings/vmlDrawing22.vml"/><Relationship Id="rId4" Type="http://schemas.openxmlformats.org/officeDocument/2006/relationships/image" Target="../media/image41.gif"/></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7.xml"/><Relationship Id="rId1" Type="http://schemas.openxmlformats.org/officeDocument/2006/relationships/vmlDrawing" Target="../drawings/vmlDrawing23.vml"/><Relationship Id="rId4" Type="http://schemas.openxmlformats.org/officeDocument/2006/relationships/image" Target="../media/image42.gif"/></Relationships>
</file>

<file path=ppt/slides/_rels/slide35.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slideLayout" Target="../slideLayouts/slideLayout7.xml"/><Relationship Id="rId1" Type="http://schemas.openxmlformats.org/officeDocument/2006/relationships/vmlDrawing" Target="../drawings/vmlDrawing24.vml"/><Relationship Id="rId5" Type="http://schemas.openxmlformats.org/officeDocument/2006/relationships/image" Target="../media/image44.gif"/><Relationship Id="rId4" Type="http://schemas.openxmlformats.org/officeDocument/2006/relationships/oleObject" Target="../embeddings/oleObject25.bin"/></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7.xml"/><Relationship Id="rId1" Type="http://schemas.openxmlformats.org/officeDocument/2006/relationships/vmlDrawing" Target="../drawings/vmlDrawing25.v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7.xml"/><Relationship Id="rId1" Type="http://schemas.openxmlformats.org/officeDocument/2006/relationships/vmlDrawing" Target="../drawings/vmlDrawing26.vml"/><Relationship Id="rId4" Type="http://schemas.openxmlformats.org/officeDocument/2006/relationships/oleObject" Target="../embeddings/oleObject28.bin"/></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6.wmf"/></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5943600" y="838200"/>
          <a:ext cx="2971800" cy="2773363"/>
        </p:xfrm>
        <a:graphic>
          <a:graphicData uri="http://schemas.openxmlformats.org/presentationml/2006/ole">
            <p:oleObj spid="_x0000_s2050" name="Photo Editor Photo" r:id="rId3" imgW="1619476" imgH="1533739" progId="">
              <p:embed/>
            </p:oleObj>
          </a:graphicData>
        </a:graphic>
      </p:graphicFrame>
      <p:sp>
        <p:nvSpPr>
          <p:cNvPr id="2051" name="Text Box 3"/>
          <p:cNvSpPr txBox="1">
            <a:spLocks noChangeArrowheads="1"/>
          </p:cNvSpPr>
          <p:nvPr/>
        </p:nvSpPr>
        <p:spPr bwMode="auto">
          <a:xfrm>
            <a:off x="1295400" y="3581400"/>
            <a:ext cx="5187950" cy="2559050"/>
          </a:xfrm>
          <a:prstGeom prst="rect">
            <a:avLst/>
          </a:prstGeom>
          <a:noFill/>
          <a:ln w="9525">
            <a:noFill/>
            <a:miter lim="800000"/>
            <a:headEnd/>
            <a:tailEnd/>
          </a:ln>
          <a:effectLst/>
        </p:spPr>
        <p:txBody>
          <a:bodyPr>
            <a:spAutoFit/>
          </a:bodyPr>
          <a:lstStyle/>
          <a:p>
            <a:pPr algn="l"/>
            <a:r>
              <a:rPr lang="en-US" sz="5400">
                <a:solidFill>
                  <a:srgbClr val="333399"/>
                </a:solidFill>
                <a:latin typeface="Impact" pitchFamily="34" charset="0"/>
              </a:rPr>
              <a:t>LULU S. MOGUEL</a:t>
            </a:r>
          </a:p>
          <a:p>
            <a:pPr algn="l"/>
            <a:r>
              <a:rPr lang="en-US" sz="5400">
                <a:solidFill>
                  <a:srgbClr val="333399"/>
                </a:solidFill>
                <a:latin typeface="Impact" pitchFamily="34" charset="0"/>
              </a:rPr>
              <a:t>(MKTG. &amp; HRD)</a:t>
            </a:r>
          </a:p>
          <a:p>
            <a:pPr algn="l"/>
            <a:r>
              <a:rPr lang="en-US" sz="5400">
                <a:solidFill>
                  <a:srgbClr val="333399"/>
                </a:solidFill>
                <a:latin typeface="Impact" pitchFamily="34" charset="0"/>
              </a:rPr>
              <a:t>CONSULTANTS, INC</a:t>
            </a:r>
            <a:endParaRPr lang="en-US" sz="5400">
              <a:solidFill>
                <a:srgbClr val="333399"/>
              </a:solidFill>
              <a:latin typeface="Arial" charset="0"/>
            </a:endParaRPr>
          </a:p>
        </p:txBody>
      </p:sp>
      <p:sp>
        <p:nvSpPr>
          <p:cNvPr id="2052" name="Text Box 4"/>
          <p:cNvSpPr txBox="1">
            <a:spLocks noChangeArrowheads="1"/>
          </p:cNvSpPr>
          <p:nvPr/>
        </p:nvSpPr>
        <p:spPr bwMode="auto">
          <a:xfrm>
            <a:off x="381000" y="304800"/>
            <a:ext cx="6096000" cy="2625725"/>
          </a:xfrm>
          <a:prstGeom prst="rect">
            <a:avLst/>
          </a:prstGeom>
          <a:noFill/>
          <a:ln w="9525">
            <a:noFill/>
            <a:miter lim="800000"/>
            <a:headEnd/>
            <a:tailEnd/>
          </a:ln>
          <a:effectLst/>
        </p:spPr>
        <p:txBody>
          <a:bodyPr>
            <a:spAutoFit/>
          </a:bodyPr>
          <a:lstStyle/>
          <a:p>
            <a:pPr algn="l">
              <a:spcBef>
                <a:spcPct val="50000"/>
              </a:spcBef>
            </a:pPr>
            <a:r>
              <a:rPr lang="en-US" b="1" i="1">
                <a:latin typeface="Times New Roman" pitchFamily="18" charset="0"/>
              </a:rPr>
              <a:t>“Education makes people easy to  learn                 </a:t>
            </a:r>
          </a:p>
          <a:p>
            <a:pPr algn="l">
              <a:spcBef>
                <a:spcPct val="50000"/>
              </a:spcBef>
            </a:pPr>
            <a:r>
              <a:rPr lang="en-US" b="1" i="1">
                <a:latin typeface="Times New Roman" pitchFamily="18" charset="0"/>
              </a:rPr>
              <a:t>	but difficult to drive;</a:t>
            </a:r>
          </a:p>
          <a:p>
            <a:pPr algn="l">
              <a:spcBef>
                <a:spcPct val="50000"/>
              </a:spcBef>
            </a:pPr>
            <a:r>
              <a:rPr lang="en-US" b="1" i="1">
                <a:latin typeface="Times New Roman" pitchFamily="18" charset="0"/>
              </a:rPr>
              <a:t>	easy to govern</a:t>
            </a:r>
          </a:p>
          <a:p>
            <a:pPr algn="l">
              <a:spcBef>
                <a:spcPct val="50000"/>
              </a:spcBef>
            </a:pPr>
            <a:r>
              <a:rPr lang="en-US" b="1" i="1">
                <a:latin typeface="Times New Roman" pitchFamily="18" charset="0"/>
              </a:rPr>
              <a:t>         but impossible to enslave.”</a:t>
            </a:r>
            <a:endParaRPr lang="en-US" sz="2400" b="1" i="1">
              <a:latin typeface="Times New Roman" pitchFamily="18" charset="0"/>
            </a:endParaRPr>
          </a:p>
          <a:p>
            <a:pPr algn="l">
              <a:lnSpc>
                <a:spcPct val="0"/>
              </a:lnSpc>
              <a:spcBef>
                <a:spcPct val="50000"/>
              </a:spcBef>
            </a:pPr>
            <a:r>
              <a:rPr lang="en-US" sz="2400"/>
              <a:t>		                        </a:t>
            </a:r>
            <a:r>
              <a:rPr lang="en-US" sz="1600">
                <a:latin typeface="Arial" charset="0"/>
              </a:rPr>
              <a:t>Lord Brougham</a:t>
            </a:r>
            <a:endParaRPr lang="en-US" sz="2400"/>
          </a:p>
        </p:txBody>
      </p:sp>
    </p:spTree>
  </p:cSld>
  <p:clrMapOvr>
    <a:masterClrMapping/>
  </p:clrMapOvr>
  <p:transition spd="slow" advClick="0" advTm="10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8" fill="hold" grpId="0" nodeType="withEffect">
                                  <p:stCondLst>
                                    <p:cond delay="3000"/>
                                  </p:stCondLst>
                                  <p:childTnLst>
                                    <p:set>
                                      <p:cBhvr>
                                        <p:cTn id="6" dur="1" fill="hold">
                                          <p:stCondLst>
                                            <p:cond delay="0"/>
                                          </p:stCondLst>
                                        </p:cTn>
                                        <p:tgtEl>
                                          <p:spTgt spid="2052"/>
                                        </p:tgtEl>
                                        <p:attrNameLst>
                                          <p:attrName>style.visibility</p:attrName>
                                        </p:attrNameLst>
                                      </p:cBhvr>
                                      <p:to>
                                        <p:strVal val="visible"/>
                                      </p:to>
                                    </p:set>
                                    <p:anim calcmode="lin" valueType="num">
                                      <p:cBhvr additive="base">
                                        <p:cTn id="7" dur="5000" fill="hold"/>
                                        <p:tgtEl>
                                          <p:spTgt spid="2052"/>
                                        </p:tgtEl>
                                        <p:attrNameLst>
                                          <p:attrName>ppt_x</p:attrName>
                                        </p:attrNameLst>
                                      </p:cBhvr>
                                      <p:tavLst>
                                        <p:tav tm="0">
                                          <p:val>
                                            <p:strVal val="0-#ppt_w/2"/>
                                          </p:val>
                                        </p:tav>
                                        <p:tav tm="100000">
                                          <p:val>
                                            <p:strVal val="#ppt_x"/>
                                          </p:val>
                                        </p:tav>
                                      </p:tavLst>
                                    </p:anim>
                                    <p:anim calcmode="lin" valueType="num">
                                      <p:cBhvr additive="base">
                                        <p:cTn id="8" dur="5000" fill="hold"/>
                                        <p:tgtEl>
                                          <p:spTgt spid="205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2051"/>
                                        </p:tgtEl>
                                        <p:attrNameLst>
                                          <p:attrName>style.visibility</p:attrName>
                                        </p:attrNameLst>
                                      </p:cBhvr>
                                      <p:to>
                                        <p:strVal val="visible"/>
                                      </p:to>
                                    </p:set>
                                    <p:anim calcmode="lin" valueType="num">
                                      <p:cBhvr additive="base">
                                        <p:cTn id="13" dur="500" fill="hold"/>
                                        <p:tgtEl>
                                          <p:spTgt spid="2051"/>
                                        </p:tgtEl>
                                        <p:attrNameLst>
                                          <p:attrName>ppt_x</p:attrName>
                                        </p:attrNameLst>
                                      </p:cBhvr>
                                      <p:tavLst>
                                        <p:tav tm="0">
                                          <p:val>
                                            <p:strVal val="0-#ppt_w/2"/>
                                          </p:val>
                                        </p:tav>
                                        <p:tav tm="100000">
                                          <p:val>
                                            <p:strVal val="#ppt_x"/>
                                          </p:val>
                                        </p:tav>
                                      </p:tavLst>
                                    </p:anim>
                                    <p:anim calcmode="lin" valueType="num">
                                      <p:cBhvr additive="base">
                                        <p:cTn id="14" dur="500" fill="hold"/>
                                        <p:tgtEl>
                                          <p:spTgt spid="20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autoUpdateAnimBg="0"/>
      <p:bldP spid="2052"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1027"/>
          <p:cNvSpPr>
            <a:spLocks noChangeArrowheads="1"/>
          </p:cNvSpPr>
          <p:nvPr/>
        </p:nvSpPr>
        <p:spPr bwMode="auto">
          <a:xfrm>
            <a:off x="0" y="1685925"/>
            <a:ext cx="9144000" cy="669925"/>
          </a:xfrm>
          <a:prstGeom prst="rect">
            <a:avLst/>
          </a:prstGeom>
          <a:noFill/>
          <a:ln w="9525">
            <a:noFill/>
            <a:miter lim="800000"/>
            <a:headEnd/>
            <a:tailEnd/>
          </a:ln>
          <a:effectLst/>
        </p:spPr>
        <p:txBody>
          <a:bodyPr>
            <a:spAutoFit/>
          </a:bodyPr>
          <a:lstStyle/>
          <a:p>
            <a:r>
              <a:rPr lang="en-US" sz="1400" b="1">
                <a:latin typeface="CommercialScript BT" pitchFamily="66" charset="0"/>
                <a:cs typeface="Times New Roman" pitchFamily="18" charset="0"/>
              </a:rPr>
              <a:t> </a:t>
            </a:r>
            <a:endParaRPr lang="en-US" sz="1200">
              <a:cs typeface="Times New Roman" pitchFamily="18" charset="0"/>
            </a:endParaRPr>
          </a:p>
          <a:p>
            <a:pPr algn="l"/>
            <a:endParaRPr lang="en-US" sz="2400">
              <a:latin typeface="Times New Roman" pitchFamily="18" charset="0"/>
            </a:endParaRPr>
          </a:p>
        </p:txBody>
      </p:sp>
      <p:sp>
        <p:nvSpPr>
          <p:cNvPr id="35844" name="Rectangle 1028"/>
          <p:cNvSpPr>
            <a:spLocks noChangeArrowheads="1"/>
          </p:cNvSpPr>
          <p:nvPr/>
        </p:nvSpPr>
        <p:spPr bwMode="auto">
          <a:xfrm>
            <a:off x="381000" y="457200"/>
            <a:ext cx="8153400" cy="6555641"/>
          </a:xfrm>
          <a:prstGeom prst="rect">
            <a:avLst/>
          </a:prstGeom>
          <a:noFill/>
          <a:ln w="9525">
            <a:noFill/>
            <a:miter lim="800000"/>
            <a:headEnd/>
            <a:tailEnd/>
          </a:ln>
          <a:effectLst/>
        </p:spPr>
        <p:txBody>
          <a:bodyPr lIns="0" tIns="0" rIns="0" bIns="0">
            <a:spAutoFit/>
          </a:bodyPr>
          <a:lstStyle/>
          <a:p>
            <a:endParaRPr lang="en-US" sz="2000" b="1" dirty="0">
              <a:solidFill>
                <a:srgbClr val="FF00FF"/>
              </a:solidFill>
            </a:endParaRPr>
          </a:p>
          <a:p>
            <a:r>
              <a:rPr lang="en-US" b="1" dirty="0">
                <a:solidFill>
                  <a:srgbClr val="FF3399"/>
                </a:solidFill>
                <a:latin typeface="CommercialScript BT" pitchFamily="66" charset="0"/>
              </a:rPr>
              <a:t>Maria Luisa (Lulu) S. </a:t>
            </a:r>
            <a:r>
              <a:rPr lang="en-US" b="1" dirty="0" err="1">
                <a:solidFill>
                  <a:srgbClr val="FF3399"/>
                </a:solidFill>
                <a:latin typeface="CommercialScript BT" pitchFamily="66" charset="0"/>
              </a:rPr>
              <a:t>Moguel</a:t>
            </a:r>
            <a:r>
              <a:rPr lang="en-US" b="1" dirty="0">
                <a:solidFill>
                  <a:srgbClr val="FF3399"/>
                </a:solidFill>
              </a:rPr>
              <a:t> </a:t>
            </a:r>
          </a:p>
          <a:p>
            <a:pPr algn="l"/>
            <a:r>
              <a:rPr lang="en-US" sz="1800" dirty="0">
                <a:cs typeface="Times New Roman" pitchFamily="18" charset="0"/>
              </a:rPr>
              <a:t> </a:t>
            </a:r>
            <a:endParaRPr lang="en-US" sz="1800" dirty="0">
              <a:latin typeface="Times New Roman" pitchFamily="18" charset="0"/>
              <a:cs typeface="Times New Roman" pitchFamily="18" charset="0"/>
            </a:endParaRPr>
          </a:p>
          <a:p>
            <a:pPr algn="l"/>
            <a:r>
              <a:rPr lang="en-US" sz="1800" b="1" dirty="0">
                <a:latin typeface="CommercialScript BT" pitchFamily="66" charset="0"/>
                <a:cs typeface="Times New Roman" pitchFamily="18" charset="0"/>
              </a:rPr>
              <a:t>Ms. </a:t>
            </a:r>
            <a:r>
              <a:rPr lang="en-US" sz="1800" b="1" dirty="0" err="1">
                <a:latin typeface="CommercialScript BT" pitchFamily="66" charset="0"/>
                <a:cs typeface="Times New Roman" pitchFamily="18" charset="0"/>
              </a:rPr>
              <a:t>Moguel</a:t>
            </a:r>
            <a:r>
              <a:rPr lang="en-US" sz="1800" dirty="0">
                <a:cs typeface="Times New Roman" pitchFamily="18" charset="0"/>
              </a:rPr>
              <a:t>  </a:t>
            </a:r>
            <a:r>
              <a:rPr lang="en-US" sz="1800" b="1" dirty="0">
                <a:latin typeface="Arial" pitchFamily="34" charset="0"/>
                <a:cs typeface="Arial" pitchFamily="34" charset="0"/>
              </a:rPr>
              <a:t>is a management consultant and an organizational</a:t>
            </a:r>
          </a:p>
          <a:p>
            <a:pPr algn="l"/>
            <a:r>
              <a:rPr lang="en-US" sz="1800" b="1" dirty="0">
                <a:latin typeface="Arial" pitchFamily="34" charset="0"/>
                <a:cs typeface="Arial" pitchFamily="34" charset="0"/>
              </a:rPr>
              <a:t>development specialist. Her field of expertise is in Human</a:t>
            </a:r>
          </a:p>
          <a:p>
            <a:pPr algn="l"/>
            <a:r>
              <a:rPr lang="en-US" sz="1800" b="1" dirty="0">
                <a:latin typeface="Arial" pitchFamily="34" charset="0"/>
                <a:cs typeface="Arial" pitchFamily="34" charset="0"/>
              </a:rPr>
              <a:t> Resource Development encompassing the design and conduct </a:t>
            </a:r>
          </a:p>
          <a:p>
            <a:pPr algn="l"/>
            <a:r>
              <a:rPr lang="en-US" sz="1800" b="1" dirty="0">
                <a:latin typeface="Arial" pitchFamily="34" charset="0"/>
                <a:cs typeface="Arial" pitchFamily="34" charset="0"/>
              </a:rPr>
              <a:t>of training programs in the areas of management, supervision,</a:t>
            </a:r>
          </a:p>
          <a:p>
            <a:pPr algn="l"/>
            <a:r>
              <a:rPr lang="en-US" sz="1800" b="1" dirty="0">
                <a:latin typeface="Arial" pitchFamily="34" charset="0"/>
                <a:cs typeface="Arial" pitchFamily="34" charset="0"/>
              </a:rPr>
              <a:t> customer relations, marketing and sales, personality development, </a:t>
            </a:r>
          </a:p>
          <a:p>
            <a:pPr algn="l"/>
            <a:r>
              <a:rPr lang="en-US" sz="1800" b="1" dirty="0">
                <a:latin typeface="Arial" pitchFamily="34" charset="0"/>
                <a:cs typeface="Arial" pitchFamily="34" charset="0"/>
              </a:rPr>
              <a:t>training the trainers, secretarial development, team building, planned change and value formation among others.  At present, she oversees her own operations at the LSM (MKTG. &amp; HRD) Consultants, Inc. and training for local and multi-national establishments in the country and abroad. She has been invited to assist in developing small-scale industries and guide them in running their own business set-up. She is one of the pioneer resource speakers of </a:t>
            </a:r>
            <a:r>
              <a:rPr lang="en-US" sz="1800" b="1" dirty="0" err="1">
                <a:latin typeface="Arial" pitchFamily="34" charset="0"/>
                <a:cs typeface="Arial" pitchFamily="34" charset="0"/>
              </a:rPr>
              <a:t>Ateneo</a:t>
            </a:r>
            <a:r>
              <a:rPr lang="en-US" sz="1800" b="1" dirty="0">
                <a:latin typeface="Arial" pitchFamily="34" charset="0"/>
                <a:cs typeface="Arial" pitchFamily="34" charset="0"/>
              </a:rPr>
              <a:t> de Manila University's Institute of Banking and Center for Continuing Education. She also extends her services to the campuses of: </a:t>
            </a:r>
            <a:r>
              <a:rPr lang="en-US" sz="1800" b="1" dirty="0" err="1">
                <a:latin typeface="Arial" pitchFamily="34" charset="0"/>
                <a:cs typeface="Arial" pitchFamily="34" charset="0"/>
              </a:rPr>
              <a:t>Ateneo</a:t>
            </a:r>
            <a:r>
              <a:rPr lang="en-US" sz="1800" b="1" dirty="0">
                <a:latin typeface="Arial" pitchFamily="34" charset="0"/>
                <a:cs typeface="Arial" pitchFamily="34" charset="0"/>
              </a:rPr>
              <a:t> de Manila University (Loyola Heights) undertaking leadership seminars for the students, De La Salle University engaging in diversified programs for St. </a:t>
            </a:r>
            <a:r>
              <a:rPr lang="en-US" sz="1800" b="1" dirty="0" err="1">
                <a:latin typeface="Arial" pitchFamily="34" charset="0"/>
                <a:cs typeface="Arial" pitchFamily="34" charset="0"/>
              </a:rPr>
              <a:t>Benilde</a:t>
            </a:r>
            <a:r>
              <a:rPr lang="en-US" sz="1800" b="1" dirty="0">
                <a:latin typeface="Arial" pitchFamily="34" charset="0"/>
                <a:cs typeface="Arial" pitchFamily="34" charset="0"/>
              </a:rPr>
              <a:t> College students, and Asian Institute of Tourism as sole resource person for Personality Development in their annual Practicum Seminar for graduating students since 1983. She was formerly connected with John Clements Consultants, Inc. as Senior Management Consultant.</a:t>
            </a:r>
            <a:r>
              <a:rPr lang="en-US" sz="1600" b="1" dirty="0">
                <a:latin typeface="Arial" pitchFamily="34" charset="0"/>
                <a:cs typeface="Arial" pitchFamily="34" charset="0"/>
              </a:rPr>
              <a:t> </a:t>
            </a:r>
          </a:p>
        </p:txBody>
      </p:sp>
    </p:spTree>
  </p:cSld>
  <p:clrMapOvr>
    <a:masterClrMapping/>
  </p:clrMapOvr>
  <p:transition spd="slow" advTm="15000">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ChangeArrowheads="1"/>
          </p:cNvSpPr>
          <p:nvPr/>
        </p:nvSpPr>
        <p:spPr bwMode="auto">
          <a:xfrm>
            <a:off x="0" y="173038"/>
            <a:ext cx="8686800" cy="5970865"/>
          </a:xfrm>
          <a:prstGeom prst="rect">
            <a:avLst/>
          </a:prstGeom>
          <a:noFill/>
          <a:ln w="9525">
            <a:noFill/>
            <a:miter lim="800000"/>
            <a:headEnd/>
            <a:tailEnd/>
          </a:ln>
          <a:effectLst/>
        </p:spPr>
        <p:txBody>
          <a:bodyPr>
            <a:spAutoFit/>
          </a:bodyPr>
          <a:lstStyle/>
          <a:p>
            <a:pPr indent="457200" algn="l">
              <a:tabLst>
                <a:tab pos="457200" algn="l"/>
                <a:tab pos="914400" algn="l"/>
                <a:tab pos="1371600" algn="l"/>
                <a:tab pos="1828800" algn="l"/>
                <a:tab pos="3365500" algn="l"/>
              </a:tabLst>
            </a:pPr>
            <a:r>
              <a:rPr lang="en-US" sz="1800" dirty="0">
                <a:latin typeface="Times New Roman" pitchFamily="18" charset="0"/>
                <a:cs typeface="Times New Roman" pitchFamily="18" charset="0"/>
              </a:rPr>
              <a:t> </a:t>
            </a:r>
          </a:p>
          <a:p>
            <a:pPr indent="457200" algn="l">
              <a:tabLst>
                <a:tab pos="457200" algn="l"/>
                <a:tab pos="914400" algn="l"/>
                <a:tab pos="1371600" algn="l"/>
                <a:tab pos="1828800" algn="l"/>
                <a:tab pos="3365500" algn="l"/>
              </a:tabLst>
            </a:pPr>
            <a:r>
              <a:rPr lang="en-US" sz="2400" b="1" i="1" dirty="0">
                <a:solidFill>
                  <a:srgbClr val="800080"/>
                </a:solidFill>
                <a:latin typeface="Times New Roman" pitchFamily="18" charset="0"/>
                <a:cs typeface="Times New Roman" pitchFamily="18" charset="0"/>
              </a:rPr>
              <a:t>Business Experience:</a:t>
            </a:r>
            <a:endParaRPr lang="en-US" sz="2400" b="1" dirty="0">
              <a:latin typeface="Times New Roman" pitchFamily="18" charset="0"/>
              <a:cs typeface="Times New Roman" pitchFamily="18" charset="0"/>
            </a:endParaRPr>
          </a:p>
          <a:p>
            <a:pPr indent="457200" algn="l">
              <a:tabLst>
                <a:tab pos="457200" algn="l"/>
                <a:tab pos="914400" algn="l"/>
                <a:tab pos="1371600" algn="l"/>
                <a:tab pos="1828800" algn="l"/>
                <a:tab pos="3365500" algn="l"/>
              </a:tabLst>
            </a:pPr>
            <a:r>
              <a:rPr lang="en-US" sz="1800" b="1" dirty="0">
                <a:latin typeface="Times New Roman" pitchFamily="18" charset="0"/>
                <a:cs typeface="Times New Roman" pitchFamily="18" charset="0"/>
              </a:rPr>
              <a:t> </a:t>
            </a:r>
          </a:p>
          <a:p>
            <a:pPr indent="457200" algn="l">
              <a:tabLst>
                <a:tab pos="457200" algn="l"/>
                <a:tab pos="914400" algn="l"/>
                <a:tab pos="1371600" algn="l"/>
                <a:tab pos="1828800" algn="l"/>
                <a:tab pos="3365500" algn="l"/>
              </a:tabLst>
            </a:pPr>
            <a:r>
              <a:rPr lang="en-US" sz="1800" b="1" dirty="0">
                <a:latin typeface="Times New Roman" pitchFamily="18" charset="0"/>
                <a:cs typeface="Times New Roman" pitchFamily="18" charset="0"/>
              </a:rPr>
              <a:t>	</a:t>
            </a:r>
            <a:r>
              <a:rPr lang="en-US" sz="1600" b="1" dirty="0">
                <a:latin typeface="Arial" pitchFamily="34" charset="0"/>
                <a:cs typeface="Arial" pitchFamily="34" charset="0"/>
              </a:rPr>
              <a:t>Chief Executive Officer, Lulu S. </a:t>
            </a:r>
            <a:r>
              <a:rPr lang="en-US" sz="1600" b="1" dirty="0" err="1">
                <a:latin typeface="Arial" pitchFamily="34" charset="0"/>
                <a:cs typeface="Arial" pitchFamily="34" charset="0"/>
              </a:rPr>
              <a:t>Moguel</a:t>
            </a:r>
            <a:r>
              <a:rPr lang="en-US" sz="1600" b="1" dirty="0">
                <a:latin typeface="Arial" pitchFamily="34" charset="0"/>
                <a:cs typeface="Arial" pitchFamily="34" charset="0"/>
              </a:rPr>
              <a:t> Marketing  &amp;</a:t>
            </a:r>
          </a:p>
          <a:p>
            <a:pPr indent="457200" algn="l">
              <a:tabLst>
                <a:tab pos="457200" algn="l"/>
                <a:tab pos="914400" algn="l"/>
                <a:tab pos="1371600" algn="l"/>
                <a:tab pos="1828800" algn="l"/>
                <a:tab pos="3365500" algn="l"/>
              </a:tabLst>
            </a:pPr>
            <a:r>
              <a:rPr lang="en-US" sz="1600" b="1" dirty="0">
                <a:latin typeface="Arial" pitchFamily="34" charset="0"/>
                <a:cs typeface="Arial" pitchFamily="34" charset="0"/>
              </a:rPr>
              <a:t>		 HRD Consultants, Inc. (1989 - Present) 	</a:t>
            </a:r>
          </a:p>
          <a:p>
            <a:pPr indent="457200" algn="l">
              <a:tabLst>
                <a:tab pos="457200" algn="l"/>
                <a:tab pos="914400" algn="l"/>
                <a:tab pos="1371600" algn="l"/>
                <a:tab pos="1828800" algn="l"/>
                <a:tab pos="3365500" algn="l"/>
              </a:tabLst>
            </a:pPr>
            <a:r>
              <a:rPr lang="en-US" sz="1600" b="1" dirty="0">
                <a:latin typeface="Arial" pitchFamily="34" charset="0"/>
                <a:cs typeface="Arial" pitchFamily="34" charset="0"/>
              </a:rPr>
              <a:t>	Senior Consultant, Fundamentals (2000 – Present)</a:t>
            </a:r>
          </a:p>
          <a:p>
            <a:pPr indent="457200" algn="l">
              <a:tabLst>
                <a:tab pos="457200" algn="l"/>
                <a:tab pos="914400" algn="l"/>
                <a:tab pos="1371600" algn="l"/>
                <a:tab pos="1828800" algn="l"/>
                <a:tab pos="3365500" algn="l"/>
              </a:tabLst>
            </a:pPr>
            <a:r>
              <a:rPr lang="en-US" sz="1600" b="1" dirty="0">
                <a:latin typeface="Arial" pitchFamily="34" charset="0"/>
                <a:cs typeface="Arial" pitchFamily="34" charset="0"/>
              </a:rPr>
              <a:t>	Training Specialist, Coordinating Council for Private </a:t>
            </a:r>
          </a:p>
          <a:p>
            <a:pPr indent="457200" algn="l">
              <a:tabLst>
                <a:tab pos="457200" algn="l"/>
                <a:tab pos="914400" algn="l"/>
                <a:tab pos="1371600" algn="l"/>
                <a:tab pos="1828800" algn="l"/>
                <a:tab pos="3365500" algn="l"/>
              </a:tabLst>
            </a:pPr>
            <a:r>
              <a:rPr lang="en-US" sz="1600" b="1" dirty="0">
                <a:latin typeface="Arial" pitchFamily="34" charset="0"/>
                <a:cs typeface="Arial" pitchFamily="34" charset="0"/>
              </a:rPr>
              <a:t>		Sector Participation (Office of the President) for </a:t>
            </a:r>
          </a:p>
          <a:p>
            <a:pPr indent="457200" algn="l">
              <a:tabLst>
                <a:tab pos="457200" algn="l"/>
                <a:tab pos="914400" algn="l"/>
                <a:tab pos="1371600" algn="l"/>
                <a:tab pos="1828800" algn="l"/>
                <a:tab pos="3365500" algn="l"/>
              </a:tabLst>
            </a:pPr>
            <a:r>
              <a:rPr lang="en-US" sz="1600" b="1" dirty="0">
                <a:latin typeface="Arial" pitchFamily="34" charset="0"/>
                <a:cs typeface="Arial" pitchFamily="34" charset="0"/>
              </a:rPr>
              <a:t>		Build-Operate-Transfer Programs (1999-Present)</a:t>
            </a:r>
          </a:p>
          <a:p>
            <a:pPr indent="457200" algn="l">
              <a:tabLst>
                <a:tab pos="457200" algn="l"/>
                <a:tab pos="914400" algn="l"/>
                <a:tab pos="1371600" algn="l"/>
                <a:tab pos="1828800" algn="l"/>
                <a:tab pos="3365500" algn="l"/>
              </a:tabLst>
            </a:pPr>
            <a:r>
              <a:rPr lang="en-US" sz="1600" b="1" dirty="0">
                <a:latin typeface="Arial" pitchFamily="34" charset="0"/>
                <a:cs typeface="Arial" pitchFamily="34" charset="0"/>
              </a:rPr>
              <a:t>	Faculty, </a:t>
            </a:r>
            <a:r>
              <a:rPr lang="en-US" sz="1600" b="1" dirty="0" err="1">
                <a:latin typeface="Arial" pitchFamily="34" charset="0"/>
                <a:cs typeface="Arial" pitchFamily="34" charset="0"/>
              </a:rPr>
              <a:t>Ateneo</a:t>
            </a:r>
            <a:r>
              <a:rPr lang="en-US" sz="1600" b="1" dirty="0">
                <a:latin typeface="Arial" pitchFamily="34" charset="0"/>
                <a:cs typeface="Arial" pitchFamily="34" charset="0"/>
              </a:rPr>
              <a:t> Information Technology Institute, (1998 – Present)</a:t>
            </a:r>
          </a:p>
          <a:p>
            <a:pPr indent="457200" algn="l">
              <a:tabLst>
                <a:tab pos="457200" algn="l"/>
                <a:tab pos="914400" algn="l"/>
                <a:tab pos="1371600" algn="l"/>
                <a:tab pos="1828800" algn="l"/>
                <a:tab pos="3365500" algn="l"/>
              </a:tabLst>
            </a:pPr>
            <a:r>
              <a:rPr lang="en-US" sz="1600" b="1" dirty="0">
                <a:latin typeface="Arial" pitchFamily="34" charset="0"/>
                <a:cs typeface="Arial" pitchFamily="34" charset="0"/>
              </a:rPr>
              <a:t>	Senior Resource Speaker and Program Director for Human Dynamics,      </a:t>
            </a:r>
          </a:p>
          <a:p>
            <a:pPr indent="457200" algn="l">
              <a:tabLst>
                <a:tab pos="457200" algn="l"/>
                <a:tab pos="914400" algn="l"/>
                <a:tab pos="1371600" algn="l"/>
                <a:tab pos="1828800" algn="l"/>
                <a:tab pos="3365500" algn="l"/>
              </a:tabLst>
            </a:pPr>
            <a:r>
              <a:rPr lang="en-US" sz="1600" b="1" dirty="0">
                <a:latin typeface="Arial" pitchFamily="34" charset="0"/>
                <a:cs typeface="Arial" pitchFamily="34" charset="0"/>
              </a:rPr>
              <a:t>		</a:t>
            </a:r>
            <a:r>
              <a:rPr lang="en-US" sz="1600" b="1" dirty="0" err="1">
                <a:latin typeface="Arial" pitchFamily="34" charset="0"/>
                <a:cs typeface="Arial" pitchFamily="34" charset="0"/>
              </a:rPr>
              <a:t>Ateneo</a:t>
            </a:r>
            <a:r>
              <a:rPr lang="en-US" sz="1600" b="1" dirty="0">
                <a:latin typeface="Arial" pitchFamily="34" charset="0"/>
                <a:cs typeface="Arial" pitchFamily="34" charset="0"/>
              </a:rPr>
              <a:t> de Manila University-Banking Association of the Philippines </a:t>
            </a:r>
          </a:p>
          <a:p>
            <a:pPr indent="457200" algn="l">
              <a:tabLst>
                <a:tab pos="457200" algn="l"/>
                <a:tab pos="914400" algn="l"/>
                <a:tab pos="1371600" algn="l"/>
                <a:tab pos="1828800" algn="l"/>
                <a:tab pos="3365500" algn="l"/>
              </a:tabLst>
            </a:pPr>
            <a:r>
              <a:rPr lang="en-US" sz="1600" b="1" dirty="0">
                <a:latin typeface="Arial" pitchFamily="34" charset="0"/>
                <a:cs typeface="Arial" pitchFamily="34" charset="0"/>
              </a:rPr>
              <a:t>		and Center for Continuing Education (1993 - Present)</a:t>
            </a:r>
          </a:p>
          <a:p>
            <a:pPr indent="457200" algn="l">
              <a:tabLst>
                <a:tab pos="457200" algn="l"/>
                <a:tab pos="914400" algn="l"/>
                <a:tab pos="1371600" algn="l"/>
                <a:tab pos="1828800" algn="l"/>
                <a:tab pos="3365500" algn="l"/>
              </a:tabLst>
            </a:pPr>
            <a:r>
              <a:rPr lang="en-US" sz="1600" b="1" dirty="0">
                <a:latin typeface="Arial" pitchFamily="34" charset="0"/>
                <a:cs typeface="Arial" pitchFamily="34" charset="0"/>
              </a:rPr>
              <a:t>	President and General Manager, Management Assistance Service, Inc. </a:t>
            </a:r>
          </a:p>
          <a:p>
            <a:pPr indent="457200" algn="l">
              <a:tabLst>
                <a:tab pos="457200" algn="l"/>
                <a:tab pos="914400" algn="l"/>
                <a:tab pos="1371600" algn="l"/>
                <a:tab pos="1828800" algn="l"/>
                <a:tab pos="3365500" algn="l"/>
              </a:tabLst>
            </a:pPr>
            <a:r>
              <a:rPr lang="en-US" sz="1600" b="1" dirty="0">
                <a:latin typeface="Arial" pitchFamily="34" charset="0"/>
                <a:cs typeface="Arial" pitchFamily="34" charset="0"/>
              </a:rPr>
              <a:t>		(1981 - 1985)</a:t>
            </a:r>
          </a:p>
          <a:p>
            <a:pPr indent="457200" algn="l">
              <a:tabLst>
                <a:tab pos="457200" algn="l"/>
                <a:tab pos="914400" algn="l"/>
                <a:tab pos="1371600" algn="l"/>
                <a:tab pos="1828800" algn="l"/>
                <a:tab pos="3365500" algn="l"/>
              </a:tabLst>
            </a:pPr>
            <a:r>
              <a:rPr lang="en-US" sz="1600" b="1" dirty="0">
                <a:latin typeface="Arial" pitchFamily="34" charset="0"/>
                <a:cs typeface="Arial" pitchFamily="34" charset="0"/>
              </a:rPr>
              <a:t>	Consultant, Development Academy of the Philippines (1983)</a:t>
            </a:r>
          </a:p>
          <a:p>
            <a:pPr indent="457200" algn="l">
              <a:tabLst>
                <a:tab pos="457200" algn="l"/>
                <a:tab pos="914400" algn="l"/>
                <a:tab pos="1371600" algn="l"/>
                <a:tab pos="1828800" algn="l"/>
                <a:tab pos="3365500" algn="l"/>
              </a:tabLst>
            </a:pPr>
            <a:r>
              <a:rPr lang="en-US" sz="1600" b="1" dirty="0">
                <a:latin typeface="Arial" pitchFamily="34" charset="0"/>
                <a:cs typeface="Arial" pitchFamily="34" charset="0"/>
              </a:rPr>
              <a:t> 	Coordinator, Human Resource Center - </a:t>
            </a:r>
            <a:r>
              <a:rPr lang="en-US" sz="1600" b="1" dirty="0" err="1">
                <a:latin typeface="Arial" pitchFamily="34" charset="0"/>
                <a:cs typeface="Arial" pitchFamily="34" charset="0"/>
              </a:rPr>
              <a:t>Ateneo</a:t>
            </a:r>
            <a:r>
              <a:rPr lang="en-US" sz="1600" b="1" dirty="0">
                <a:latin typeface="Arial" pitchFamily="34" charset="0"/>
                <a:cs typeface="Arial" pitchFamily="34" charset="0"/>
              </a:rPr>
              <a:t> de Manila University </a:t>
            </a:r>
          </a:p>
          <a:p>
            <a:pPr indent="457200" algn="l">
              <a:tabLst>
                <a:tab pos="457200" algn="l"/>
                <a:tab pos="914400" algn="l"/>
                <a:tab pos="1371600" algn="l"/>
                <a:tab pos="1828800" algn="l"/>
                <a:tab pos="3365500" algn="l"/>
              </a:tabLst>
            </a:pPr>
            <a:r>
              <a:rPr lang="en-US" sz="1600" b="1" dirty="0">
                <a:latin typeface="Arial" pitchFamily="34" charset="0"/>
                <a:cs typeface="Arial" pitchFamily="34" charset="0"/>
              </a:rPr>
              <a:t> 		(1981 - 1983)</a:t>
            </a:r>
          </a:p>
          <a:p>
            <a:pPr indent="457200" algn="l">
              <a:tabLst>
                <a:tab pos="457200" algn="l"/>
                <a:tab pos="914400" algn="l"/>
                <a:tab pos="1371600" algn="l"/>
                <a:tab pos="1828800" algn="l"/>
                <a:tab pos="3365500" algn="l"/>
              </a:tabLst>
            </a:pPr>
            <a:r>
              <a:rPr lang="en-US" sz="1600" b="1" dirty="0">
                <a:latin typeface="Arial" pitchFamily="34" charset="0"/>
                <a:cs typeface="Arial" pitchFamily="34" charset="0"/>
              </a:rPr>
              <a:t>	Remittance Supervisor, Philippine National Bank - </a:t>
            </a:r>
            <a:r>
              <a:rPr lang="en-US" sz="1600" b="1" dirty="0" err="1">
                <a:latin typeface="Arial" pitchFamily="34" charset="0"/>
                <a:cs typeface="Arial" pitchFamily="34" charset="0"/>
              </a:rPr>
              <a:t>Hongkong</a:t>
            </a:r>
            <a:r>
              <a:rPr lang="en-US" sz="1600" b="1" dirty="0">
                <a:latin typeface="Arial" pitchFamily="34" charset="0"/>
                <a:cs typeface="Arial" pitchFamily="34" charset="0"/>
              </a:rPr>
              <a:t> (1980)	</a:t>
            </a:r>
          </a:p>
          <a:p>
            <a:pPr indent="457200" algn="l">
              <a:tabLst>
                <a:tab pos="457200" algn="l"/>
                <a:tab pos="914400" algn="l"/>
                <a:tab pos="1371600" algn="l"/>
                <a:tab pos="1828800" algn="l"/>
                <a:tab pos="3365500" algn="l"/>
              </a:tabLst>
            </a:pPr>
            <a:r>
              <a:rPr lang="en-US" sz="1600" b="1" dirty="0">
                <a:latin typeface="Arial" pitchFamily="34" charset="0"/>
                <a:cs typeface="Arial" pitchFamily="34" charset="0"/>
              </a:rPr>
              <a:t>	Secretary to the President, Filipinas Cement Corporation (1980)</a:t>
            </a:r>
          </a:p>
          <a:p>
            <a:pPr indent="457200" algn="l">
              <a:tabLst>
                <a:tab pos="457200" algn="l"/>
                <a:tab pos="914400" algn="l"/>
                <a:tab pos="1371600" algn="l"/>
                <a:tab pos="1828800" algn="l"/>
                <a:tab pos="3365500" algn="l"/>
              </a:tabLst>
            </a:pPr>
            <a:r>
              <a:rPr lang="en-US" sz="1600" b="1" dirty="0">
                <a:latin typeface="Arial" pitchFamily="34" charset="0"/>
                <a:cs typeface="Arial" pitchFamily="34" charset="0"/>
              </a:rPr>
              <a:t>	Instructor, Canadian Academy, Kobe, Japan (1972)	</a:t>
            </a:r>
          </a:p>
          <a:p>
            <a:pPr indent="457200" algn="l">
              <a:tabLst>
                <a:tab pos="457200" algn="l"/>
                <a:tab pos="914400" algn="l"/>
                <a:tab pos="1371600" algn="l"/>
                <a:tab pos="1828800" algn="l"/>
                <a:tab pos="3365500" algn="l"/>
              </a:tabLst>
            </a:pPr>
            <a:r>
              <a:rPr lang="en-US" sz="1600" b="1" dirty="0">
                <a:latin typeface="Arial" pitchFamily="34" charset="0"/>
                <a:cs typeface="Arial" pitchFamily="34" charset="0"/>
              </a:rPr>
              <a:t>	Student Teacher, Stella Maris International School, Kobe, Japan </a:t>
            </a:r>
          </a:p>
          <a:p>
            <a:pPr indent="457200" algn="l">
              <a:tabLst>
                <a:tab pos="457200" algn="l"/>
                <a:tab pos="914400" algn="l"/>
                <a:tab pos="1371600" algn="l"/>
                <a:tab pos="1828800" algn="l"/>
                <a:tab pos="3365500" algn="l"/>
              </a:tabLst>
            </a:pPr>
            <a:r>
              <a:rPr lang="en-US" sz="1600" b="1" dirty="0">
                <a:latin typeface="Arial" pitchFamily="34" charset="0"/>
                <a:cs typeface="Arial" pitchFamily="34" charset="0"/>
              </a:rPr>
              <a:t>		(1970 - 1971) </a:t>
            </a:r>
          </a:p>
        </p:txBody>
      </p:sp>
    </p:spTree>
  </p:cSld>
  <p:clrMapOvr>
    <a:masterClrMapping/>
  </p:clrMapOvr>
  <p:transition spd="slow" advTm="15000">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ChangeArrowheads="1"/>
          </p:cNvSpPr>
          <p:nvPr/>
        </p:nvSpPr>
        <p:spPr bwMode="auto">
          <a:xfrm>
            <a:off x="228600" y="304800"/>
            <a:ext cx="8915400" cy="6370975"/>
          </a:xfrm>
          <a:prstGeom prst="rect">
            <a:avLst/>
          </a:prstGeom>
          <a:noFill/>
          <a:ln w="9525">
            <a:noFill/>
            <a:miter lim="800000"/>
            <a:headEnd/>
            <a:tailEnd/>
          </a:ln>
          <a:effectLst/>
        </p:spPr>
        <p:txBody>
          <a:bodyPr>
            <a:spAutoFit/>
          </a:bodyPr>
          <a:lstStyle/>
          <a:p>
            <a:pPr indent="457200" algn="l"/>
            <a:r>
              <a:rPr lang="en-US" sz="2400" b="1" i="1" dirty="0">
                <a:solidFill>
                  <a:srgbClr val="800080"/>
                </a:solidFill>
                <a:latin typeface="Arial" pitchFamily="34" charset="0"/>
                <a:cs typeface="Arial" pitchFamily="34" charset="0"/>
              </a:rPr>
              <a:t>Surveys</a:t>
            </a:r>
            <a:r>
              <a:rPr lang="en-US" sz="2000" b="1" i="1" dirty="0">
                <a:solidFill>
                  <a:srgbClr val="800080"/>
                </a:solidFill>
                <a:latin typeface="Arial" pitchFamily="34" charset="0"/>
                <a:cs typeface="Arial" pitchFamily="34" charset="0"/>
              </a:rPr>
              <a:t>:</a:t>
            </a:r>
            <a:endParaRPr lang="en-US" sz="2000" b="1" dirty="0">
              <a:latin typeface="Arial" pitchFamily="34" charset="0"/>
              <a:cs typeface="Arial" pitchFamily="34" charset="0"/>
            </a:endParaRPr>
          </a:p>
          <a:p>
            <a:pPr indent="457200" algn="l"/>
            <a:r>
              <a:rPr lang="en-US" sz="2000" b="1" i="1" dirty="0">
                <a:solidFill>
                  <a:srgbClr val="800080"/>
                </a:solidFill>
                <a:latin typeface="Arial" pitchFamily="34" charset="0"/>
                <a:cs typeface="Arial" pitchFamily="34" charset="0"/>
              </a:rPr>
              <a:t> 	</a:t>
            </a:r>
            <a:r>
              <a:rPr lang="en-US" sz="2000" b="1" dirty="0">
                <a:solidFill>
                  <a:srgbClr val="000000"/>
                </a:solidFill>
                <a:latin typeface="Arial" pitchFamily="34" charset="0"/>
                <a:cs typeface="Arial" pitchFamily="34" charset="0"/>
              </a:rPr>
              <a:t>Training Needs Analysis, CCPSP (2000)</a:t>
            </a:r>
            <a:endParaRPr lang="en-US" sz="2000" b="1" dirty="0">
              <a:latin typeface="Arial" pitchFamily="34" charset="0"/>
              <a:cs typeface="Arial" pitchFamily="34" charset="0"/>
            </a:endParaRPr>
          </a:p>
          <a:p>
            <a:pPr indent="457200" algn="l"/>
            <a:r>
              <a:rPr lang="en-US" sz="2000" b="1" dirty="0">
                <a:solidFill>
                  <a:srgbClr val="000000"/>
                </a:solidFill>
                <a:latin typeface="Arial" pitchFamily="34" charset="0"/>
                <a:cs typeface="Arial" pitchFamily="34" charset="0"/>
              </a:rPr>
              <a:t>	Training Needs Analysis, Wrigley </a:t>
            </a:r>
            <a:r>
              <a:rPr lang="en-US" sz="2000" b="1" dirty="0" err="1">
                <a:solidFill>
                  <a:srgbClr val="000000"/>
                </a:solidFill>
                <a:latin typeface="Arial" pitchFamily="34" charset="0"/>
                <a:cs typeface="Arial" pitchFamily="34" charset="0"/>
              </a:rPr>
              <a:t>Phils</a:t>
            </a:r>
            <a:r>
              <a:rPr lang="en-US" sz="2000" b="1" dirty="0">
                <a:solidFill>
                  <a:srgbClr val="000000"/>
                </a:solidFill>
                <a:latin typeface="Arial" pitchFamily="34" charset="0"/>
                <a:cs typeface="Arial" pitchFamily="34" charset="0"/>
              </a:rPr>
              <a:t>. (1999)</a:t>
            </a:r>
            <a:endParaRPr lang="en-US" sz="2000" b="1" dirty="0">
              <a:latin typeface="Arial" pitchFamily="34" charset="0"/>
              <a:cs typeface="Arial" pitchFamily="34" charset="0"/>
            </a:endParaRPr>
          </a:p>
          <a:p>
            <a:pPr indent="457200" algn="l"/>
            <a:r>
              <a:rPr lang="en-US" sz="2000" b="1" i="1" dirty="0">
                <a:solidFill>
                  <a:srgbClr val="800080"/>
                </a:solidFill>
                <a:latin typeface="Arial" pitchFamily="34" charset="0"/>
                <a:cs typeface="Arial" pitchFamily="34" charset="0"/>
              </a:rPr>
              <a:t> </a:t>
            </a:r>
            <a:r>
              <a:rPr lang="en-US" sz="2000" b="1" dirty="0">
                <a:latin typeface="Arial" pitchFamily="34" charset="0"/>
                <a:cs typeface="Arial" pitchFamily="34" charset="0"/>
              </a:rPr>
              <a:t>	Training Needs Analysis, Eastern Telecom (1998)</a:t>
            </a:r>
          </a:p>
          <a:p>
            <a:pPr indent="457200" algn="l"/>
            <a:r>
              <a:rPr lang="en-US" sz="2000" b="1" dirty="0">
                <a:latin typeface="Arial" pitchFamily="34" charset="0"/>
                <a:cs typeface="Arial" pitchFamily="34" charset="0"/>
              </a:rPr>
              <a:t> 	Training Needs Analysis, </a:t>
            </a:r>
            <a:r>
              <a:rPr lang="en-US" sz="2000" b="1" dirty="0" err="1">
                <a:latin typeface="Arial" pitchFamily="34" charset="0"/>
                <a:cs typeface="Arial" pitchFamily="34" charset="0"/>
              </a:rPr>
              <a:t>Permaplans</a:t>
            </a:r>
            <a:r>
              <a:rPr lang="en-US" sz="2000" b="1" dirty="0">
                <a:latin typeface="Arial" pitchFamily="34" charset="0"/>
                <a:cs typeface="Arial" pitchFamily="34" charset="0"/>
              </a:rPr>
              <a:t> (1997)</a:t>
            </a:r>
          </a:p>
          <a:p>
            <a:pPr indent="457200" algn="l"/>
            <a:r>
              <a:rPr lang="en-US" sz="2000" b="1" dirty="0">
                <a:latin typeface="Arial" pitchFamily="34" charset="0"/>
                <a:cs typeface="Arial" pitchFamily="34" charset="0"/>
              </a:rPr>
              <a:t>	Mystery Client Survey, Philippines Seven </a:t>
            </a:r>
          </a:p>
          <a:p>
            <a:pPr indent="457200" algn="l"/>
            <a:r>
              <a:rPr lang="en-US" sz="2000" b="1" dirty="0">
                <a:latin typeface="Arial" pitchFamily="34" charset="0"/>
                <a:cs typeface="Arial" pitchFamily="34" charset="0"/>
              </a:rPr>
              <a:t>		Corporation (1992)</a:t>
            </a:r>
          </a:p>
          <a:p>
            <a:pPr indent="457200" algn="l"/>
            <a:r>
              <a:rPr lang="en-US" sz="2000" b="1" dirty="0">
                <a:latin typeface="Arial" pitchFamily="34" charset="0"/>
                <a:cs typeface="Arial" pitchFamily="34" charset="0"/>
              </a:rPr>
              <a:t> 	Training Needs Analysis/OD Survey - Toyota Motor Philippines </a:t>
            </a:r>
          </a:p>
          <a:p>
            <a:pPr indent="457200" algn="l"/>
            <a:r>
              <a:rPr lang="en-US" sz="2000" b="1" dirty="0">
                <a:latin typeface="Arial" pitchFamily="34" charset="0"/>
                <a:cs typeface="Arial" pitchFamily="34" charset="0"/>
              </a:rPr>
              <a:t>			(1990)	</a:t>
            </a:r>
          </a:p>
          <a:p>
            <a:pPr indent="457200" algn="l"/>
            <a:r>
              <a:rPr lang="en-US" sz="2000" b="1" dirty="0">
                <a:latin typeface="Arial" pitchFamily="34" charset="0"/>
                <a:cs typeface="Arial" pitchFamily="34" charset="0"/>
              </a:rPr>
              <a:t>       Training Needs Analysis /OD Survey - JS </a:t>
            </a:r>
            <a:r>
              <a:rPr lang="en-US" sz="2000" b="1" dirty="0" err="1">
                <a:latin typeface="Arial" pitchFamily="34" charset="0"/>
                <a:cs typeface="Arial" pitchFamily="34" charset="0"/>
              </a:rPr>
              <a:t>Gaisano</a:t>
            </a:r>
            <a:r>
              <a:rPr lang="en-US" sz="2000" b="1" dirty="0">
                <a:latin typeface="Arial" pitchFamily="34" charset="0"/>
                <a:cs typeface="Arial" pitchFamily="34" charset="0"/>
              </a:rPr>
              <a:t> (Davao) (1995)</a:t>
            </a:r>
          </a:p>
          <a:p>
            <a:pPr indent="457200" algn="l"/>
            <a:r>
              <a:rPr lang="en-US" sz="2000" b="1" dirty="0">
                <a:latin typeface="Arial" pitchFamily="34" charset="0"/>
                <a:cs typeface="Arial" pitchFamily="34" charset="0"/>
              </a:rPr>
              <a:t>       Training Needs Analysis/Career </a:t>
            </a:r>
            <a:r>
              <a:rPr lang="en-US" sz="2000" b="1" dirty="0" err="1">
                <a:latin typeface="Arial" pitchFamily="34" charset="0"/>
                <a:cs typeface="Arial" pitchFamily="34" charset="0"/>
              </a:rPr>
              <a:t>Pathing</a:t>
            </a:r>
            <a:r>
              <a:rPr lang="en-US" sz="2000" b="1" dirty="0">
                <a:latin typeface="Arial" pitchFamily="34" charset="0"/>
                <a:cs typeface="Arial" pitchFamily="34" charset="0"/>
              </a:rPr>
              <a:t> - DCCD Engineering </a:t>
            </a:r>
          </a:p>
          <a:p>
            <a:pPr indent="457200" algn="l"/>
            <a:r>
              <a:rPr lang="en-US" sz="2000" b="1" dirty="0">
                <a:latin typeface="Arial" pitchFamily="34" charset="0"/>
                <a:cs typeface="Arial" pitchFamily="34" charset="0"/>
              </a:rPr>
              <a:t>			Corporation (1996)	   </a:t>
            </a:r>
          </a:p>
          <a:p>
            <a:pPr indent="457200" algn="l"/>
            <a:r>
              <a:rPr lang="en-US" sz="2000" b="1" dirty="0">
                <a:latin typeface="Arial" pitchFamily="34" charset="0"/>
                <a:cs typeface="Arial" pitchFamily="34" charset="0"/>
              </a:rPr>
              <a:t>       Organizational Development Survey - </a:t>
            </a:r>
            <a:r>
              <a:rPr lang="en-US" sz="2000" b="1" dirty="0" err="1">
                <a:latin typeface="Arial" pitchFamily="34" charset="0"/>
                <a:cs typeface="Arial" pitchFamily="34" charset="0"/>
              </a:rPr>
              <a:t>Duvaz</a:t>
            </a:r>
            <a:r>
              <a:rPr lang="en-US" sz="2000" b="1" dirty="0">
                <a:latin typeface="Arial" pitchFamily="34" charset="0"/>
                <a:cs typeface="Arial" pitchFamily="34" charset="0"/>
              </a:rPr>
              <a:t> Corporation (1996)</a:t>
            </a:r>
          </a:p>
          <a:p>
            <a:pPr indent="457200" algn="l"/>
            <a:r>
              <a:rPr lang="en-US" sz="2000" b="1" dirty="0">
                <a:latin typeface="Arial" pitchFamily="34" charset="0"/>
                <a:cs typeface="Arial" pitchFamily="34" charset="0"/>
              </a:rPr>
              <a:t> </a:t>
            </a:r>
          </a:p>
          <a:p>
            <a:pPr indent="457200" algn="l"/>
            <a:r>
              <a:rPr lang="en-US" sz="2400" b="1" i="1" dirty="0">
                <a:solidFill>
                  <a:srgbClr val="800080"/>
                </a:solidFill>
                <a:latin typeface="Arial" pitchFamily="34" charset="0"/>
                <a:cs typeface="Arial" pitchFamily="34" charset="0"/>
              </a:rPr>
              <a:t>Social Pulse and Political Surveys/ Think Tank:</a:t>
            </a:r>
            <a:endParaRPr lang="en-US" sz="2400" b="1" dirty="0">
              <a:latin typeface="Arial" pitchFamily="34" charset="0"/>
              <a:cs typeface="Arial" pitchFamily="34" charset="0"/>
            </a:endParaRPr>
          </a:p>
          <a:p>
            <a:pPr indent="457200" algn="l"/>
            <a:r>
              <a:rPr lang="en-US" sz="2000" b="1" dirty="0">
                <a:latin typeface="Arial" pitchFamily="34" charset="0"/>
                <a:cs typeface="Arial" pitchFamily="34" charset="0"/>
              </a:rPr>
              <a:t>	Mayoralty, Pasay City, 1987</a:t>
            </a:r>
          </a:p>
          <a:p>
            <a:pPr indent="457200" algn="l"/>
            <a:r>
              <a:rPr lang="en-US" sz="2000" b="1" dirty="0">
                <a:latin typeface="Arial" pitchFamily="34" charset="0"/>
                <a:cs typeface="Arial" pitchFamily="34" charset="0"/>
              </a:rPr>
              <a:t>       Feasibility Study, </a:t>
            </a:r>
            <a:r>
              <a:rPr lang="en-US" sz="2000" b="1" dirty="0" err="1">
                <a:latin typeface="Arial" pitchFamily="34" charset="0"/>
                <a:cs typeface="Arial" pitchFamily="34" charset="0"/>
              </a:rPr>
              <a:t>Jer</a:t>
            </a:r>
            <a:r>
              <a:rPr lang="en-US" sz="2000" b="1" dirty="0">
                <a:latin typeface="Arial" pitchFamily="34" charset="0"/>
                <a:cs typeface="Arial" pitchFamily="34" charset="0"/>
              </a:rPr>
              <a:t> Latex (</a:t>
            </a:r>
            <a:r>
              <a:rPr lang="en-US" sz="2000" b="1" dirty="0" err="1">
                <a:latin typeface="Arial" pitchFamily="34" charset="0"/>
                <a:cs typeface="Arial" pitchFamily="34" charset="0"/>
              </a:rPr>
              <a:t>Phils</a:t>
            </a:r>
            <a:r>
              <a:rPr lang="en-US" sz="2000" b="1" dirty="0">
                <a:latin typeface="Arial" pitchFamily="34" charset="0"/>
                <a:cs typeface="Arial" pitchFamily="34" charset="0"/>
              </a:rPr>
              <a:t>) Inc., 1989</a:t>
            </a:r>
          </a:p>
          <a:p>
            <a:pPr indent="457200" algn="l"/>
            <a:r>
              <a:rPr lang="en-US" sz="2000" b="1" dirty="0">
                <a:latin typeface="Arial" pitchFamily="34" charset="0"/>
                <a:cs typeface="Arial" pitchFamily="34" charset="0"/>
              </a:rPr>
              <a:t>	Congressional, 1st District, </a:t>
            </a:r>
            <a:r>
              <a:rPr lang="en-US" sz="2000" b="1" dirty="0" err="1">
                <a:latin typeface="Arial" pitchFamily="34" charset="0"/>
                <a:cs typeface="Arial" pitchFamily="34" charset="0"/>
              </a:rPr>
              <a:t>Batangas</a:t>
            </a:r>
            <a:r>
              <a:rPr lang="en-US" sz="2000" b="1" dirty="0">
                <a:latin typeface="Arial" pitchFamily="34" charset="0"/>
                <a:cs typeface="Arial" pitchFamily="34" charset="0"/>
              </a:rPr>
              <a:t>, 1987 &amp; 1992</a:t>
            </a:r>
          </a:p>
          <a:p>
            <a:pPr indent="457200" algn="l"/>
            <a:r>
              <a:rPr lang="en-US" sz="2000" b="1" dirty="0">
                <a:latin typeface="Arial" pitchFamily="34" charset="0"/>
                <a:cs typeface="Arial" pitchFamily="34" charset="0"/>
              </a:rPr>
              <a:t>	Senatorial, Metro Manila 1992</a:t>
            </a:r>
          </a:p>
          <a:p>
            <a:pPr indent="457200" algn="l"/>
            <a:r>
              <a:rPr lang="en-US" sz="2000" b="1" dirty="0">
                <a:latin typeface="Arial" pitchFamily="34" charset="0"/>
                <a:cs typeface="Arial" pitchFamily="34" charset="0"/>
              </a:rPr>
              <a:t>	Mystery Shopper for 7-11, 1992 </a:t>
            </a:r>
          </a:p>
        </p:txBody>
      </p:sp>
    </p:spTree>
  </p:cSld>
  <p:clrMapOvr>
    <a:masterClrMapping/>
  </p:clrMapOvr>
  <p:transition spd="slow" advTm="15000">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ChangeArrowheads="1"/>
          </p:cNvSpPr>
          <p:nvPr/>
        </p:nvSpPr>
        <p:spPr bwMode="auto">
          <a:xfrm>
            <a:off x="304800" y="84138"/>
            <a:ext cx="8534400" cy="5847755"/>
          </a:xfrm>
          <a:prstGeom prst="rect">
            <a:avLst/>
          </a:prstGeom>
          <a:noFill/>
          <a:ln w="9525">
            <a:noFill/>
            <a:miter lim="800000"/>
            <a:headEnd/>
            <a:tailEnd/>
          </a:ln>
          <a:effectLst/>
        </p:spPr>
        <p:txBody>
          <a:bodyPr>
            <a:spAutoFit/>
          </a:bodyPr>
          <a:lstStyle/>
          <a:p>
            <a:pPr algn="l"/>
            <a:r>
              <a:rPr lang="en-US" sz="2000" b="1" i="1" dirty="0">
                <a:solidFill>
                  <a:srgbClr val="800080"/>
                </a:solidFill>
                <a:latin typeface="Arial" pitchFamily="34" charset="0"/>
                <a:cs typeface="Arial" pitchFamily="34" charset="0"/>
              </a:rPr>
              <a:t>Other Projects:</a:t>
            </a:r>
            <a:endParaRPr lang="en-US" sz="2000" b="1" dirty="0">
              <a:latin typeface="Arial" pitchFamily="34" charset="0"/>
              <a:cs typeface="Arial" pitchFamily="34" charset="0"/>
            </a:endParaRPr>
          </a:p>
          <a:p>
            <a:pPr algn="l"/>
            <a:r>
              <a:rPr lang="en-US" sz="1600" b="1" dirty="0">
                <a:latin typeface="Arial" pitchFamily="34" charset="0"/>
                <a:cs typeface="Arial" pitchFamily="34" charset="0"/>
              </a:rPr>
              <a:t>        Cagayan Valley Integrated Development Plan (1983)</a:t>
            </a:r>
          </a:p>
          <a:p>
            <a:pPr algn="l"/>
            <a:r>
              <a:rPr lang="en-US" sz="1600" b="1" dirty="0">
                <a:latin typeface="Arial" pitchFamily="34" charset="0"/>
                <a:cs typeface="Arial" pitchFamily="34" charset="0"/>
              </a:rPr>
              <a:t>        Job Evaluation, Philippine International Exporters (1986)</a:t>
            </a:r>
          </a:p>
          <a:p>
            <a:pPr algn="l"/>
            <a:r>
              <a:rPr lang="en-US" sz="1600" b="1" dirty="0">
                <a:latin typeface="Arial" pitchFamily="34" charset="0"/>
                <a:cs typeface="Arial" pitchFamily="34" charset="0"/>
              </a:rPr>
              <a:t>        World Bank </a:t>
            </a:r>
            <a:r>
              <a:rPr lang="en-US" sz="1600" b="1" dirty="0" err="1">
                <a:latin typeface="Arial" pitchFamily="34" charset="0"/>
                <a:cs typeface="Arial" pitchFamily="34" charset="0"/>
              </a:rPr>
              <a:t>Premiumed</a:t>
            </a:r>
            <a:r>
              <a:rPr lang="en-US" sz="1600" b="1" dirty="0">
                <a:latin typeface="Arial" pitchFamily="34" charset="0"/>
                <a:cs typeface="Arial" pitchFamily="34" charset="0"/>
              </a:rPr>
              <a:t> Projects, Department </a:t>
            </a:r>
          </a:p>
          <a:p>
            <a:pPr algn="l"/>
            <a:r>
              <a:rPr lang="en-US" sz="1600" b="1" dirty="0">
                <a:latin typeface="Arial" pitchFamily="34" charset="0"/>
                <a:cs typeface="Arial" pitchFamily="34" charset="0"/>
              </a:rPr>
              <a:t>	of Local Government (1990)</a:t>
            </a:r>
          </a:p>
          <a:p>
            <a:pPr algn="l"/>
            <a:r>
              <a:rPr lang="en-US" sz="1600" b="1" dirty="0">
                <a:latin typeface="Arial" pitchFamily="34" charset="0"/>
                <a:cs typeface="Arial" pitchFamily="34" charset="0"/>
              </a:rPr>
              <a:t>        Training for Decentralization Program and Marketing </a:t>
            </a:r>
          </a:p>
          <a:p>
            <a:pPr algn="l"/>
            <a:r>
              <a:rPr lang="en-US" sz="1600" b="1" dirty="0">
                <a:latin typeface="Arial" pitchFamily="34" charset="0"/>
                <a:cs typeface="Arial" pitchFamily="34" charset="0"/>
              </a:rPr>
              <a:t>	Strategies, </a:t>
            </a:r>
            <a:r>
              <a:rPr lang="en-US" sz="1600" b="1" dirty="0" err="1">
                <a:latin typeface="Arial" pitchFamily="34" charset="0"/>
                <a:cs typeface="Arial" pitchFamily="34" charset="0"/>
              </a:rPr>
              <a:t>Pag-Ibig</a:t>
            </a:r>
            <a:r>
              <a:rPr lang="en-US" sz="1600" b="1" dirty="0">
                <a:latin typeface="Arial" pitchFamily="34" charset="0"/>
                <a:cs typeface="Arial" pitchFamily="34" charset="0"/>
              </a:rPr>
              <a:t> Fund   (1990)</a:t>
            </a:r>
          </a:p>
          <a:p>
            <a:pPr algn="l"/>
            <a:r>
              <a:rPr lang="en-US" sz="1600" b="1" dirty="0">
                <a:latin typeface="Arial" pitchFamily="34" charset="0"/>
                <a:cs typeface="Arial" pitchFamily="34" charset="0"/>
              </a:rPr>
              <a:t>        Pre-launching Activities, Scandinavian Motors for "VOLVO" (1994)</a:t>
            </a:r>
          </a:p>
          <a:p>
            <a:pPr algn="l"/>
            <a:r>
              <a:rPr lang="en-US" sz="1600" b="1" dirty="0">
                <a:latin typeface="Arial" pitchFamily="34" charset="0"/>
                <a:cs typeface="Arial" pitchFamily="34" charset="0"/>
              </a:rPr>
              <a:t>        Training of all new recruits for the new Grand Boulevard Hotel (1994)</a:t>
            </a:r>
          </a:p>
          <a:p>
            <a:pPr algn="l"/>
            <a:r>
              <a:rPr lang="en-US" sz="1600" b="1" dirty="0">
                <a:latin typeface="Arial" pitchFamily="34" charset="0"/>
                <a:cs typeface="Arial" pitchFamily="34" charset="0"/>
              </a:rPr>
              <a:t>        Personality Development Seminar for new graduates of Asian Institute of  		Tourism (1984 - Present)</a:t>
            </a:r>
          </a:p>
          <a:p>
            <a:pPr algn="l"/>
            <a:r>
              <a:rPr lang="en-US" sz="1600" b="1" dirty="0">
                <a:latin typeface="Arial" pitchFamily="34" charset="0"/>
                <a:cs typeface="Arial" pitchFamily="34" charset="0"/>
              </a:rPr>
              <a:t>        Conduct and Constant Monitoring of Customer Service Workshop, BPI 		Family  Bank Branches, Metro Manila (1990 - Present)</a:t>
            </a:r>
          </a:p>
          <a:p>
            <a:pPr algn="l"/>
            <a:r>
              <a:rPr lang="en-US" sz="1600" b="1" dirty="0">
                <a:latin typeface="Arial" pitchFamily="34" charset="0"/>
                <a:cs typeface="Arial" pitchFamily="34" charset="0"/>
              </a:rPr>
              <a:t>        Teambuilding for Plant and Office Personnel, Toyota Motor Philippines 		Corporation (1990 - 1994)</a:t>
            </a:r>
          </a:p>
          <a:p>
            <a:pPr algn="l"/>
            <a:r>
              <a:rPr lang="en-US" sz="1600" b="1" dirty="0">
                <a:latin typeface="Arial" pitchFamily="34" charset="0"/>
                <a:cs typeface="Arial" pitchFamily="34" charset="0"/>
              </a:rPr>
              <a:t>        Work Ethics, Philippine Veterans Bank - All Personnel (1993)</a:t>
            </a:r>
          </a:p>
          <a:p>
            <a:pPr algn="l"/>
            <a:r>
              <a:rPr lang="en-US" sz="1600" b="1" dirty="0">
                <a:latin typeface="Arial" pitchFamily="34" charset="0"/>
                <a:cs typeface="Arial" pitchFamily="34" charset="0"/>
              </a:rPr>
              <a:t>         Management Tools and Techniques, Basic Management Courses</a:t>
            </a:r>
          </a:p>
          <a:p>
            <a:pPr algn="l"/>
            <a:r>
              <a:rPr lang="en-US" sz="1600" b="1" dirty="0">
                <a:latin typeface="Arial" pitchFamily="34" charset="0"/>
                <a:cs typeface="Arial" pitchFamily="34" charset="0"/>
              </a:rPr>
              <a:t>	Branch Managers/ Supervisors, Security Bank and Trust Co. (1993)</a:t>
            </a:r>
          </a:p>
          <a:p>
            <a:pPr algn="l"/>
            <a:r>
              <a:rPr lang="en-US" sz="1600" b="1" dirty="0">
                <a:latin typeface="Arial" pitchFamily="34" charset="0"/>
                <a:cs typeface="Arial" pitchFamily="34" charset="0"/>
              </a:rPr>
              <a:t>         Training of Projects Personnel, Miss Universe Pageant (1994)</a:t>
            </a:r>
          </a:p>
          <a:p>
            <a:pPr algn="l"/>
            <a:r>
              <a:rPr lang="en-US" sz="1600" b="1" dirty="0">
                <a:latin typeface="Arial" pitchFamily="34" charset="0"/>
                <a:cs typeface="Arial" pitchFamily="34" charset="0"/>
              </a:rPr>
              <a:t>         Supervisory Development Program for Officers Training, </a:t>
            </a:r>
            <a:r>
              <a:rPr lang="en-US" sz="1600" b="1" dirty="0" err="1">
                <a:latin typeface="Arial" pitchFamily="34" charset="0"/>
                <a:cs typeface="Arial" pitchFamily="34" charset="0"/>
              </a:rPr>
              <a:t>Landbank</a:t>
            </a:r>
            <a:r>
              <a:rPr lang="en-US" sz="1600" b="1" dirty="0">
                <a:latin typeface="Arial" pitchFamily="34" charset="0"/>
                <a:cs typeface="Arial" pitchFamily="34" charset="0"/>
              </a:rPr>
              <a:t> of the 		Philippines (1994 - Present) </a:t>
            </a:r>
          </a:p>
          <a:p>
            <a:pPr algn="l"/>
            <a:r>
              <a:rPr lang="en-US" sz="1600" b="1" dirty="0">
                <a:latin typeface="Arial" pitchFamily="34" charset="0"/>
                <a:cs typeface="Arial" pitchFamily="34" charset="0"/>
              </a:rPr>
              <a:t>         Customer Relations / Teambuilding for Personnel, Supervisors, Managers 		for  </a:t>
            </a:r>
            <a:r>
              <a:rPr lang="en-US" sz="1600" b="1" dirty="0" err="1">
                <a:latin typeface="Arial" pitchFamily="34" charset="0"/>
                <a:cs typeface="Arial" pitchFamily="34" charset="0"/>
              </a:rPr>
              <a:t>Pilipinas</a:t>
            </a:r>
            <a:r>
              <a:rPr lang="en-US" sz="1600" b="1" dirty="0">
                <a:latin typeface="Arial" pitchFamily="34" charset="0"/>
                <a:cs typeface="Arial" pitchFamily="34" charset="0"/>
              </a:rPr>
              <a:t> Bank / Leadership - </a:t>
            </a:r>
            <a:r>
              <a:rPr lang="en-US" sz="1600" b="1" dirty="0" err="1">
                <a:latin typeface="Arial" pitchFamily="34" charset="0"/>
                <a:cs typeface="Arial" pitchFamily="34" charset="0"/>
              </a:rPr>
              <a:t>Bankwide</a:t>
            </a:r>
            <a:r>
              <a:rPr lang="en-US" sz="1600" b="1" dirty="0">
                <a:latin typeface="Arial" pitchFamily="34" charset="0"/>
                <a:cs typeface="Arial" pitchFamily="34" charset="0"/>
              </a:rPr>
              <a:t> </a:t>
            </a:r>
            <a:r>
              <a:rPr lang="en-US" sz="1800" b="1" dirty="0">
                <a:latin typeface="Times New Roman" pitchFamily="18" charset="0"/>
                <a:cs typeface="Times New Roman" pitchFamily="18" charset="0"/>
              </a:rPr>
              <a:t>(1994 - 1997)    </a:t>
            </a:r>
            <a:endParaRPr lang="en-US" sz="1800" b="1" dirty="0">
              <a:latin typeface="Times New Roman" pitchFamily="18" charset="0"/>
            </a:endParaRPr>
          </a:p>
        </p:txBody>
      </p:sp>
    </p:spTree>
  </p:cSld>
  <p:clrMapOvr>
    <a:masterClrMapping/>
  </p:clrMapOvr>
  <p:transition spd="slow" advTm="15000">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ChangeArrowheads="1"/>
          </p:cNvSpPr>
          <p:nvPr/>
        </p:nvSpPr>
        <p:spPr bwMode="auto">
          <a:xfrm>
            <a:off x="0" y="381000"/>
            <a:ext cx="9144000" cy="5324535"/>
          </a:xfrm>
          <a:prstGeom prst="rect">
            <a:avLst/>
          </a:prstGeom>
          <a:noFill/>
          <a:ln w="9525">
            <a:noFill/>
            <a:miter lim="800000"/>
            <a:headEnd/>
            <a:tailEnd/>
          </a:ln>
          <a:effectLst/>
        </p:spPr>
        <p:txBody>
          <a:bodyPr>
            <a:spAutoFit/>
          </a:bodyPr>
          <a:lstStyle/>
          <a:p>
            <a:pPr indent="457200" algn="l"/>
            <a:r>
              <a:rPr lang="en-US" sz="1800" b="1" dirty="0">
                <a:latin typeface="Times New Roman" pitchFamily="18" charset="0"/>
                <a:cs typeface="Times New Roman" pitchFamily="18" charset="0"/>
              </a:rPr>
              <a:t> </a:t>
            </a:r>
          </a:p>
          <a:p>
            <a:pPr indent="457200" algn="l"/>
            <a:r>
              <a:rPr lang="en-US" sz="1600" b="1" dirty="0">
                <a:latin typeface="Arial" pitchFamily="34" charset="0"/>
                <a:cs typeface="Arial" pitchFamily="34" charset="0"/>
              </a:rPr>
              <a:t>Service Edge Program Implementation, </a:t>
            </a:r>
            <a:r>
              <a:rPr lang="en-US" sz="1600" b="1" dirty="0" err="1">
                <a:latin typeface="Arial" pitchFamily="34" charset="0"/>
                <a:cs typeface="Arial" pitchFamily="34" charset="0"/>
              </a:rPr>
              <a:t>Unilab</a:t>
            </a:r>
            <a:r>
              <a:rPr lang="en-US" sz="1600" b="1" dirty="0">
                <a:latin typeface="Arial" pitchFamily="34" charset="0"/>
                <a:cs typeface="Arial" pitchFamily="34" charset="0"/>
              </a:rPr>
              <a:t> (1995 - Present)</a:t>
            </a:r>
          </a:p>
          <a:p>
            <a:pPr indent="457200" algn="l"/>
            <a:r>
              <a:rPr lang="en-US" sz="1600" b="1" dirty="0">
                <a:latin typeface="Arial" pitchFamily="34" charset="0"/>
                <a:cs typeface="Arial" pitchFamily="34" charset="0"/>
              </a:rPr>
              <a:t>Development of Customer Relations Model, </a:t>
            </a:r>
            <a:r>
              <a:rPr lang="en-US" sz="1600" b="1" dirty="0" err="1">
                <a:latin typeface="Arial" pitchFamily="34" charset="0"/>
                <a:cs typeface="Arial" pitchFamily="34" charset="0"/>
              </a:rPr>
              <a:t>Banco</a:t>
            </a:r>
            <a:r>
              <a:rPr lang="en-US" sz="1600" b="1" dirty="0">
                <a:latin typeface="Arial" pitchFamily="34" charset="0"/>
                <a:cs typeface="Arial" pitchFamily="34" charset="0"/>
              </a:rPr>
              <a:t> Filipino (1995)</a:t>
            </a:r>
          </a:p>
          <a:p>
            <a:pPr indent="457200" algn="l"/>
            <a:r>
              <a:rPr lang="en-US" sz="1600" b="1" dirty="0">
                <a:latin typeface="Arial" pitchFamily="34" charset="0"/>
                <a:cs typeface="Arial" pitchFamily="34" charset="0"/>
              </a:rPr>
              <a:t>Continuous Development of Trainers, Consolidated</a:t>
            </a:r>
          </a:p>
          <a:p>
            <a:pPr indent="457200" algn="l"/>
            <a:r>
              <a:rPr lang="en-US" sz="1600" b="1" dirty="0">
                <a:latin typeface="Arial" pitchFamily="34" charset="0"/>
                <a:cs typeface="Arial" pitchFamily="34" charset="0"/>
              </a:rPr>
              <a:t>	Maritime Resources  Foundation, Inc. (1994 - Present)</a:t>
            </a:r>
          </a:p>
          <a:p>
            <a:pPr indent="457200" algn="l"/>
            <a:r>
              <a:rPr lang="en-US" sz="1600" b="1" dirty="0">
                <a:latin typeface="Arial" pitchFamily="34" charset="0"/>
                <a:cs typeface="Arial" pitchFamily="34" charset="0"/>
              </a:rPr>
              <a:t>Implementation of VTP/ Word Bank Projects for TESDA, </a:t>
            </a:r>
          </a:p>
          <a:p>
            <a:pPr indent="457200" algn="l"/>
            <a:r>
              <a:rPr lang="en-US" sz="1600" b="1" dirty="0">
                <a:latin typeface="Arial" pitchFamily="34" charset="0"/>
                <a:cs typeface="Arial" pitchFamily="34" charset="0"/>
              </a:rPr>
              <a:t>	former NMYC (1983 - Present)</a:t>
            </a:r>
          </a:p>
          <a:p>
            <a:pPr indent="457200" algn="l"/>
            <a:r>
              <a:rPr lang="en-US" sz="1600" b="1" dirty="0">
                <a:latin typeface="Arial" pitchFamily="34" charset="0"/>
                <a:cs typeface="Arial" pitchFamily="34" charset="0"/>
              </a:rPr>
              <a:t>Personality Development for </a:t>
            </a:r>
            <a:r>
              <a:rPr lang="en-US" sz="1600" b="1" dirty="0" err="1">
                <a:latin typeface="Arial" pitchFamily="34" charset="0"/>
                <a:cs typeface="Arial" pitchFamily="34" charset="0"/>
              </a:rPr>
              <a:t>Frontliners</a:t>
            </a:r>
            <a:r>
              <a:rPr lang="en-US" sz="1600" b="1" dirty="0">
                <a:latin typeface="Arial" pitchFamily="34" charset="0"/>
                <a:cs typeface="Arial" pitchFamily="34" charset="0"/>
              </a:rPr>
              <a:t>, RCPI </a:t>
            </a:r>
            <a:r>
              <a:rPr lang="en-US" sz="1600" b="1" dirty="0" err="1">
                <a:latin typeface="Arial" pitchFamily="34" charset="0"/>
                <a:cs typeface="Arial" pitchFamily="34" charset="0"/>
              </a:rPr>
              <a:t>Bayantel</a:t>
            </a:r>
            <a:r>
              <a:rPr lang="en-US" sz="1600" b="1" dirty="0">
                <a:latin typeface="Arial" pitchFamily="34" charset="0"/>
                <a:cs typeface="Arial" pitchFamily="34" charset="0"/>
              </a:rPr>
              <a:t>-Nationwide (1996)</a:t>
            </a:r>
          </a:p>
          <a:p>
            <a:pPr indent="457200" algn="l"/>
            <a:r>
              <a:rPr lang="en-US" sz="1600" b="1" dirty="0">
                <a:latin typeface="Arial" pitchFamily="34" charset="0"/>
                <a:cs typeface="Arial" pitchFamily="34" charset="0"/>
              </a:rPr>
              <a:t>Personality Development and Leadership Programs for </a:t>
            </a:r>
            <a:r>
              <a:rPr lang="en-US" sz="1600" b="1" dirty="0" err="1">
                <a:latin typeface="Arial" pitchFamily="34" charset="0"/>
                <a:cs typeface="Arial" pitchFamily="34" charset="0"/>
              </a:rPr>
              <a:t>Pilipinas</a:t>
            </a:r>
            <a:r>
              <a:rPr lang="en-US" sz="1600" b="1" dirty="0">
                <a:latin typeface="Arial" pitchFamily="34" charset="0"/>
                <a:cs typeface="Arial" pitchFamily="34" charset="0"/>
              </a:rPr>
              <a:t> Bank, 				</a:t>
            </a:r>
            <a:r>
              <a:rPr lang="en-US" sz="1600" b="1" dirty="0" err="1">
                <a:latin typeface="Arial" pitchFamily="34" charset="0"/>
                <a:cs typeface="Arial" pitchFamily="34" charset="0"/>
              </a:rPr>
              <a:t>Bankwide</a:t>
            </a:r>
            <a:r>
              <a:rPr lang="en-US" sz="1600" b="1" dirty="0">
                <a:latin typeface="Arial" pitchFamily="34" charset="0"/>
                <a:cs typeface="Arial" pitchFamily="34" charset="0"/>
              </a:rPr>
              <a:t> (1996)</a:t>
            </a:r>
          </a:p>
          <a:p>
            <a:pPr indent="457200" algn="l"/>
            <a:r>
              <a:rPr lang="en-US" sz="1600" b="1" dirty="0">
                <a:latin typeface="Arial" pitchFamily="34" charset="0"/>
                <a:cs typeface="Arial" pitchFamily="34" charset="0"/>
              </a:rPr>
              <a:t>Secretarial Development Program, </a:t>
            </a:r>
            <a:r>
              <a:rPr lang="en-US" sz="1600" b="1" dirty="0" err="1">
                <a:latin typeface="Arial" pitchFamily="34" charset="0"/>
                <a:cs typeface="Arial" pitchFamily="34" charset="0"/>
              </a:rPr>
              <a:t>PCIBank</a:t>
            </a:r>
            <a:r>
              <a:rPr lang="en-US" sz="1600" b="1" dirty="0">
                <a:latin typeface="Arial" pitchFamily="34" charset="0"/>
                <a:cs typeface="Arial" pitchFamily="34" charset="0"/>
              </a:rPr>
              <a:t> Academy (1996) </a:t>
            </a:r>
          </a:p>
          <a:p>
            <a:pPr indent="457200" algn="l"/>
            <a:r>
              <a:rPr lang="en-US" sz="1600" b="1" dirty="0">
                <a:latin typeface="Arial" pitchFamily="34" charset="0"/>
                <a:cs typeface="Arial" pitchFamily="34" charset="0"/>
              </a:rPr>
              <a:t>Sales Management, Toyota Brunei (1996)</a:t>
            </a:r>
          </a:p>
          <a:p>
            <a:pPr indent="457200" algn="l"/>
            <a:r>
              <a:rPr lang="en-US" sz="1600" b="1" dirty="0">
                <a:latin typeface="Arial" pitchFamily="34" charset="0"/>
                <a:cs typeface="Arial" pitchFamily="34" charset="0"/>
              </a:rPr>
              <a:t>Working With Filipinos/Expat Program, Sunward Technologies, Inc. (1997)</a:t>
            </a:r>
          </a:p>
          <a:p>
            <a:pPr indent="457200" algn="l"/>
            <a:r>
              <a:rPr lang="en-US" sz="1600" b="1" dirty="0">
                <a:latin typeface="Arial" pitchFamily="34" charset="0"/>
                <a:cs typeface="Arial" pitchFamily="34" charset="0"/>
              </a:rPr>
              <a:t>Planning for Opportunities/Retiree's Program, PLDT -Nationwide (1997)</a:t>
            </a:r>
          </a:p>
          <a:p>
            <a:pPr indent="457200" algn="l"/>
            <a:r>
              <a:rPr lang="en-US" sz="1600" b="1" dirty="0">
                <a:latin typeface="Arial" pitchFamily="34" charset="0"/>
                <a:cs typeface="Arial" pitchFamily="34" charset="0"/>
              </a:rPr>
              <a:t>Work Ethics/Teambuilding Program, Hard Rock Cafe (1997)</a:t>
            </a:r>
          </a:p>
          <a:p>
            <a:pPr indent="457200" algn="l"/>
            <a:r>
              <a:rPr lang="en-US" sz="1600" b="1" dirty="0">
                <a:latin typeface="Arial" pitchFamily="34" charset="0"/>
                <a:cs typeface="Arial" pitchFamily="34" charset="0"/>
              </a:rPr>
              <a:t>Customer Handling Program, Toyota </a:t>
            </a:r>
            <a:r>
              <a:rPr lang="en-US" sz="1600" b="1" dirty="0" err="1">
                <a:latin typeface="Arial" pitchFamily="34" charset="0"/>
                <a:cs typeface="Arial" pitchFamily="34" charset="0"/>
              </a:rPr>
              <a:t>Cubao</a:t>
            </a:r>
            <a:r>
              <a:rPr lang="en-US" sz="1600" b="1" dirty="0">
                <a:latin typeface="Arial" pitchFamily="34" charset="0"/>
                <a:cs typeface="Arial" pitchFamily="34" charset="0"/>
              </a:rPr>
              <a:t>, Inc. (1996-Present)</a:t>
            </a:r>
          </a:p>
          <a:p>
            <a:pPr indent="457200" algn="l"/>
            <a:r>
              <a:rPr lang="en-US" sz="1600" b="1" dirty="0">
                <a:latin typeface="Arial" pitchFamily="34" charset="0"/>
                <a:cs typeface="Arial" pitchFamily="34" charset="0"/>
              </a:rPr>
              <a:t>Training Needs Analysis, Eastern Telecommunications </a:t>
            </a:r>
            <a:r>
              <a:rPr lang="en-US" sz="1600" b="1" dirty="0" err="1">
                <a:latin typeface="Arial" pitchFamily="34" charset="0"/>
                <a:cs typeface="Arial" pitchFamily="34" charset="0"/>
              </a:rPr>
              <a:t>Phils</a:t>
            </a:r>
            <a:r>
              <a:rPr lang="en-US" sz="1600" b="1" dirty="0">
                <a:latin typeface="Arial" pitchFamily="34" charset="0"/>
                <a:cs typeface="Arial" pitchFamily="34" charset="0"/>
              </a:rPr>
              <a:t>., Inc. 1997-1998</a:t>
            </a:r>
          </a:p>
          <a:p>
            <a:pPr indent="457200" algn="l"/>
            <a:r>
              <a:rPr lang="en-US" sz="1600" b="1" dirty="0">
                <a:latin typeface="Arial" pitchFamily="34" charset="0"/>
                <a:cs typeface="Arial" pitchFamily="34" charset="0"/>
              </a:rPr>
              <a:t>Corporate Values Program, DCCD Engineering Corp.  All Personnel (1997-1998)</a:t>
            </a:r>
          </a:p>
          <a:p>
            <a:pPr indent="457200" algn="l"/>
            <a:r>
              <a:rPr lang="en-US" sz="1600" b="1" dirty="0">
                <a:latin typeface="Arial" pitchFamily="34" charset="0"/>
                <a:cs typeface="Arial" pitchFamily="34" charset="0"/>
              </a:rPr>
              <a:t>Corporate Values Program, Dunlop Slazenger (</a:t>
            </a:r>
            <a:r>
              <a:rPr lang="en-US" sz="1600" b="1" dirty="0" err="1">
                <a:latin typeface="Arial" pitchFamily="34" charset="0"/>
                <a:cs typeface="Arial" pitchFamily="34" charset="0"/>
              </a:rPr>
              <a:t>Phils</a:t>
            </a:r>
            <a:r>
              <a:rPr lang="en-US" sz="1600" b="1" dirty="0">
                <a:latin typeface="Arial" pitchFamily="34" charset="0"/>
                <a:cs typeface="Arial" pitchFamily="34" charset="0"/>
              </a:rPr>
              <a:t>.) Inc. –All Personnel (1999)</a:t>
            </a:r>
          </a:p>
          <a:p>
            <a:pPr indent="457200" algn="l"/>
            <a:r>
              <a:rPr lang="en-US" sz="1600" b="1" dirty="0">
                <a:latin typeface="Arial" pitchFamily="34" charset="0"/>
                <a:cs typeface="Arial" pitchFamily="34" charset="0"/>
              </a:rPr>
              <a:t>Coaching and Counseling for Peak Performance, Security Bank, </a:t>
            </a:r>
            <a:r>
              <a:rPr lang="en-US" sz="1600" b="1" dirty="0" err="1">
                <a:latin typeface="Arial" pitchFamily="34" charset="0"/>
                <a:cs typeface="Arial" pitchFamily="34" charset="0"/>
              </a:rPr>
              <a:t>Bankwide</a:t>
            </a:r>
            <a:r>
              <a:rPr lang="en-US" sz="1600" b="1" dirty="0">
                <a:latin typeface="Arial" pitchFamily="34" charset="0"/>
                <a:cs typeface="Arial" pitchFamily="34" charset="0"/>
              </a:rPr>
              <a:t> - </a:t>
            </a:r>
          </a:p>
          <a:p>
            <a:pPr indent="457200" algn="l"/>
            <a:r>
              <a:rPr lang="en-US" sz="1600" b="1" dirty="0">
                <a:latin typeface="Arial" pitchFamily="34" charset="0"/>
                <a:cs typeface="Arial" pitchFamily="34" charset="0"/>
              </a:rPr>
              <a:t>	Vice Presidents and Branch Managers (October 1997-1998</a:t>
            </a:r>
            <a:r>
              <a:rPr lang="en-US" sz="1800" b="1" dirty="0">
                <a:latin typeface="Times New Roman" pitchFamily="18" charset="0"/>
                <a:cs typeface="Times New Roman" pitchFamily="18" charset="0"/>
              </a:rPr>
              <a:t>)</a:t>
            </a:r>
            <a:r>
              <a:rPr lang="en-US" sz="1800" b="1" dirty="0">
                <a:latin typeface="Times New Roman" pitchFamily="18" charset="0"/>
              </a:rPr>
              <a:t> </a:t>
            </a:r>
          </a:p>
        </p:txBody>
      </p:sp>
    </p:spTree>
  </p:cSld>
  <p:clrMapOvr>
    <a:masterClrMapping/>
  </p:clrMapOvr>
  <p:transition spd="slow" advTm="15000">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5" name="Rectangle 5"/>
          <p:cNvSpPr>
            <a:spLocks noChangeArrowheads="1"/>
          </p:cNvSpPr>
          <p:nvPr/>
        </p:nvSpPr>
        <p:spPr bwMode="auto">
          <a:xfrm>
            <a:off x="533400" y="1981200"/>
            <a:ext cx="10287000" cy="457200"/>
          </a:xfrm>
          <a:prstGeom prst="rect">
            <a:avLst/>
          </a:prstGeom>
          <a:noFill/>
          <a:ln w="9525">
            <a:noFill/>
            <a:miter lim="800000"/>
            <a:headEnd/>
            <a:tailEnd/>
          </a:ln>
          <a:effectLst/>
        </p:spPr>
        <p:txBody>
          <a:bodyPr>
            <a:spAutoFit/>
          </a:bodyPr>
          <a:lstStyle/>
          <a:p>
            <a:pPr indent="-457200" algn="l"/>
            <a:r>
              <a:rPr lang="en-US" sz="2400">
                <a:latin typeface="Times New Roman" pitchFamily="18" charset="0"/>
              </a:rPr>
              <a:t> </a:t>
            </a:r>
          </a:p>
        </p:txBody>
      </p:sp>
      <p:sp>
        <p:nvSpPr>
          <p:cNvPr id="40970" name="Text Box 10"/>
          <p:cNvSpPr txBox="1">
            <a:spLocks noChangeArrowheads="1"/>
          </p:cNvSpPr>
          <p:nvPr/>
        </p:nvSpPr>
        <p:spPr bwMode="auto">
          <a:xfrm>
            <a:off x="412750" y="449263"/>
            <a:ext cx="8549776" cy="5755422"/>
          </a:xfrm>
          <a:prstGeom prst="rect">
            <a:avLst/>
          </a:prstGeom>
          <a:noFill/>
          <a:ln w="9525">
            <a:noFill/>
            <a:miter lim="800000"/>
            <a:headEnd/>
            <a:tailEnd/>
          </a:ln>
          <a:effectLst/>
        </p:spPr>
        <p:txBody>
          <a:bodyPr wrap="none">
            <a:spAutoFit/>
          </a:bodyPr>
          <a:lstStyle/>
          <a:p>
            <a:pPr algn="l"/>
            <a:r>
              <a:rPr lang="en-US" sz="1600" b="1" dirty="0">
                <a:latin typeface="Arial" pitchFamily="34" charset="0"/>
                <a:cs typeface="Arial" pitchFamily="34" charset="0"/>
              </a:rPr>
              <a:t>Leadership 2000, DCCD Engineering Corp. –Supervisors</a:t>
            </a:r>
          </a:p>
          <a:p>
            <a:pPr algn="l"/>
            <a:r>
              <a:rPr lang="en-US" sz="1600" b="1" dirty="0">
                <a:latin typeface="Arial" pitchFamily="34" charset="0"/>
                <a:cs typeface="Arial" pitchFamily="34" charset="0"/>
              </a:rPr>
              <a:t>	and Managers ( May 1998 –2000)</a:t>
            </a:r>
          </a:p>
          <a:p>
            <a:pPr algn="l"/>
            <a:r>
              <a:rPr lang="en-US" sz="1600" b="1" dirty="0">
                <a:latin typeface="Arial" pitchFamily="34" charset="0"/>
                <a:cs typeface="Arial" pitchFamily="34" charset="0"/>
              </a:rPr>
              <a:t>Setting up Training Activities for Dunlop Slazenger (</a:t>
            </a:r>
            <a:r>
              <a:rPr lang="en-US" sz="1600" b="1" dirty="0" err="1">
                <a:latin typeface="Arial" pitchFamily="34" charset="0"/>
                <a:cs typeface="Arial" pitchFamily="34" charset="0"/>
              </a:rPr>
              <a:t>Phils</a:t>
            </a:r>
            <a:r>
              <a:rPr lang="en-US" sz="1600" b="1" dirty="0">
                <a:latin typeface="Arial" pitchFamily="34" charset="0"/>
                <a:cs typeface="Arial" pitchFamily="34" charset="0"/>
              </a:rPr>
              <a:t>.) Inc.</a:t>
            </a:r>
          </a:p>
          <a:p>
            <a:pPr algn="l"/>
            <a:r>
              <a:rPr lang="en-US" sz="1600" b="1" dirty="0">
                <a:latin typeface="Arial" pitchFamily="34" charset="0"/>
                <a:cs typeface="Arial" pitchFamily="34" charset="0"/>
              </a:rPr>
              <a:t>	(May 1998 - 1999)</a:t>
            </a:r>
          </a:p>
          <a:p>
            <a:pPr algn="l"/>
            <a:r>
              <a:rPr lang="en-US" sz="1600" b="1" dirty="0">
                <a:latin typeface="Arial" pitchFamily="34" charset="0"/>
                <a:cs typeface="Arial" pitchFamily="34" charset="0"/>
              </a:rPr>
              <a:t>Teambuilding, Customer Service Programs, All Asia </a:t>
            </a:r>
          </a:p>
          <a:p>
            <a:pPr algn="l"/>
            <a:r>
              <a:rPr lang="en-US" sz="1600" b="1" dirty="0">
                <a:latin typeface="Arial" pitchFamily="34" charset="0"/>
                <a:cs typeface="Arial" pitchFamily="34" charset="0"/>
              </a:rPr>
              <a:t>	Capital &amp; Trust Corp. (May 1998)</a:t>
            </a:r>
          </a:p>
          <a:p>
            <a:pPr algn="l"/>
            <a:r>
              <a:rPr lang="en-US" sz="1600" b="1" dirty="0">
                <a:latin typeface="Arial" pitchFamily="34" charset="0"/>
                <a:cs typeface="Arial" pitchFamily="34" charset="0"/>
              </a:rPr>
              <a:t>Corporate Values Program, Dunlop September – October, 2000) </a:t>
            </a:r>
          </a:p>
          <a:p>
            <a:pPr algn="l"/>
            <a:r>
              <a:rPr lang="en-US" sz="1600" b="1" dirty="0">
                <a:latin typeface="Arial" pitchFamily="34" charset="0"/>
                <a:cs typeface="Arial" pitchFamily="34" charset="0"/>
              </a:rPr>
              <a:t>Leadership, Stores Specialists, Managers and Supervisors, (March-April, 2001)</a:t>
            </a:r>
          </a:p>
          <a:p>
            <a:pPr algn="l"/>
            <a:r>
              <a:rPr lang="en-US" sz="1600" b="1" dirty="0">
                <a:latin typeface="Arial" pitchFamily="34" charset="0"/>
                <a:cs typeface="Arial" pitchFamily="34" charset="0"/>
              </a:rPr>
              <a:t>	 Dunlop Slazenger (</a:t>
            </a:r>
            <a:r>
              <a:rPr lang="en-US" sz="1600" b="1" dirty="0" err="1">
                <a:latin typeface="Arial" pitchFamily="34" charset="0"/>
                <a:cs typeface="Arial" pitchFamily="34" charset="0"/>
              </a:rPr>
              <a:t>Phils</a:t>
            </a:r>
            <a:r>
              <a:rPr lang="en-US" sz="1600" b="1" dirty="0">
                <a:latin typeface="Arial" pitchFamily="34" charset="0"/>
                <a:cs typeface="Arial" pitchFamily="34" charset="0"/>
              </a:rPr>
              <a:t>.) Inc. (April-September,  1999)</a:t>
            </a:r>
          </a:p>
          <a:p>
            <a:pPr algn="l"/>
            <a:r>
              <a:rPr lang="en-US" sz="1600" b="1" dirty="0">
                <a:latin typeface="Arial" pitchFamily="34" charset="0"/>
                <a:cs typeface="Arial" pitchFamily="34" charset="0"/>
              </a:rPr>
              <a:t>Corporate Values Program, Mega Paint and Coating Corp. All Personnel, </a:t>
            </a:r>
          </a:p>
          <a:p>
            <a:pPr algn="l"/>
            <a:r>
              <a:rPr lang="en-US" sz="1600" b="1" dirty="0">
                <a:latin typeface="Arial" pitchFamily="34" charset="0"/>
                <a:cs typeface="Arial" pitchFamily="34" charset="0"/>
              </a:rPr>
              <a:t>                (July-August, 1999) </a:t>
            </a:r>
          </a:p>
          <a:p>
            <a:pPr algn="l"/>
            <a:r>
              <a:rPr lang="en-US" sz="1600" b="1" dirty="0">
                <a:latin typeface="Arial" pitchFamily="34" charset="0"/>
                <a:cs typeface="Arial" pitchFamily="34" charset="0"/>
              </a:rPr>
              <a:t>Corporate Values Program, Luzon Development Bank , </a:t>
            </a:r>
            <a:r>
              <a:rPr lang="en-US" sz="1600" b="1" dirty="0" err="1">
                <a:latin typeface="Arial" pitchFamily="34" charset="0"/>
                <a:cs typeface="Arial" pitchFamily="34" charset="0"/>
              </a:rPr>
              <a:t>Bankwide</a:t>
            </a:r>
            <a:r>
              <a:rPr lang="en-US" sz="1600" b="1" dirty="0">
                <a:latin typeface="Arial" pitchFamily="34" charset="0"/>
                <a:cs typeface="Arial" pitchFamily="34" charset="0"/>
              </a:rPr>
              <a:t> (November, 1999</a:t>
            </a:r>
          </a:p>
          <a:p>
            <a:pPr algn="l"/>
            <a:r>
              <a:rPr lang="en-US" sz="1600" b="1" dirty="0">
                <a:latin typeface="Arial" pitchFamily="34" charset="0"/>
                <a:cs typeface="Arial" pitchFamily="34" charset="0"/>
              </a:rPr>
              <a:t>	 - January, 2000)</a:t>
            </a:r>
          </a:p>
          <a:p>
            <a:pPr algn="l"/>
            <a:r>
              <a:rPr lang="en-US" sz="1600" b="1" dirty="0">
                <a:latin typeface="Arial" pitchFamily="34" charset="0"/>
                <a:cs typeface="Arial" pitchFamily="34" charset="0"/>
              </a:rPr>
              <a:t>Team Dynamics in the New </a:t>
            </a:r>
            <a:r>
              <a:rPr lang="en-US" sz="1600" b="1" dirty="0" err="1">
                <a:latin typeface="Arial" pitchFamily="34" charset="0"/>
                <a:cs typeface="Arial" pitchFamily="34" charset="0"/>
              </a:rPr>
              <a:t>Millenium</a:t>
            </a:r>
            <a:r>
              <a:rPr lang="en-US" sz="1600" b="1" dirty="0">
                <a:latin typeface="Arial" pitchFamily="34" charset="0"/>
                <a:cs typeface="Arial" pitchFamily="34" charset="0"/>
              </a:rPr>
              <a:t> for all the Managers, </a:t>
            </a:r>
            <a:r>
              <a:rPr lang="en-US" sz="1600" b="1" dirty="0" err="1">
                <a:latin typeface="Arial" pitchFamily="34" charset="0"/>
                <a:cs typeface="Arial" pitchFamily="34" charset="0"/>
              </a:rPr>
              <a:t>Eastway</a:t>
            </a:r>
            <a:r>
              <a:rPr lang="en-US" sz="1600" b="1" dirty="0">
                <a:latin typeface="Arial" pitchFamily="34" charset="0"/>
                <a:cs typeface="Arial" pitchFamily="34" charset="0"/>
              </a:rPr>
              <a:t> </a:t>
            </a:r>
            <a:r>
              <a:rPr lang="en-US" sz="1600" b="1" dirty="0" err="1">
                <a:latin typeface="Arial" pitchFamily="34" charset="0"/>
                <a:cs typeface="Arial" pitchFamily="34" charset="0"/>
              </a:rPr>
              <a:t>Travelgoods</a:t>
            </a:r>
            <a:r>
              <a:rPr lang="en-US" sz="1600" b="1" dirty="0">
                <a:latin typeface="Arial" pitchFamily="34" charset="0"/>
                <a:cs typeface="Arial" pitchFamily="34" charset="0"/>
              </a:rPr>
              <a:t>, Inc. </a:t>
            </a:r>
          </a:p>
          <a:p>
            <a:pPr algn="l"/>
            <a:r>
              <a:rPr lang="en-US" sz="1600" b="1" dirty="0">
                <a:latin typeface="Arial" pitchFamily="34" charset="0"/>
                <a:cs typeface="Arial" pitchFamily="34" charset="0"/>
              </a:rPr>
              <a:t>	 (February, 1999 and February,2000) </a:t>
            </a:r>
          </a:p>
          <a:p>
            <a:pPr algn="l"/>
            <a:r>
              <a:rPr lang="en-US" sz="1600" b="1" dirty="0">
                <a:latin typeface="Arial" pitchFamily="34" charset="0"/>
                <a:cs typeface="Arial" pitchFamily="34" charset="0"/>
              </a:rPr>
              <a:t>Sales and Marketing in the New Renaissance, </a:t>
            </a:r>
            <a:r>
              <a:rPr lang="en-US" sz="1600" b="1" dirty="0" err="1">
                <a:latin typeface="Arial" pitchFamily="34" charset="0"/>
                <a:cs typeface="Arial" pitchFamily="34" charset="0"/>
              </a:rPr>
              <a:t>Rustan</a:t>
            </a:r>
            <a:r>
              <a:rPr lang="en-US" sz="1600" b="1" dirty="0">
                <a:latin typeface="Arial" pitchFamily="34" charset="0"/>
                <a:cs typeface="Arial" pitchFamily="34" charset="0"/>
              </a:rPr>
              <a:t> Marketing Corporation, </a:t>
            </a:r>
          </a:p>
          <a:p>
            <a:pPr algn="l"/>
            <a:r>
              <a:rPr lang="en-US" sz="1600" b="1" dirty="0">
                <a:latin typeface="Arial" pitchFamily="34" charset="0"/>
                <a:cs typeface="Arial" pitchFamily="34" charset="0"/>
              </a:rPr>
              <a:t>	Managers (July-September, 2000)</a:t>
            </a:r>
          </a:p>
          <a:p>
            <a:pPr algn="l"/>
            <a:r>
              <a:rPr lang="en-US" sz="1600" b="1" dirty="0">
                <a:latin typeface="Arial" pitchFamily="34" charset="0"/>
                <a:cs typeface="Arial" pitchFamily="34" charset="0"/>
              </a:rPr>
              <a:t>Customer Intimacy, </a:t>
            </a:r>
            <a:r>
              <a:rPr lang="en-US" sz="1600" b="1" dirty="0" err="1">
                <a:latin typeface="Arial" pitchFamily="34" charset="0"/>
                <a:cs typeface="Arial" pitchFamily="34" charset="0"/>
              </a:rPr>
              <a:t>Rustan</a:t>
            </a:r>
            <a:r>
              <a:rPr lang="en-US" sz="1600" b="1" dirty="0">
                <a:latin typeface="Arial" pitchFamily="34" charset="0"/>
                <a:cs typeface="Arial" pitchFamily="34" charset="0"/>
              </a:rPr>
              <a:t> Marketing Corporation, Managers (September-</a:t>
            </a:r>
          </a:p>
          <a:p>
            <a:pPr algn="l"/>
            <a:r>
              <a:rPr lang="en-US" sz="1600" b="1" dirty="0">
                <a:latin typeface="Arial" pitchFamily="34" charset="0"/>
                <a:cs typeface="Arial" pitchFamily="34" charset="0"/>
              </a:rPr>
              <a:t>	October, 2001 )</a:t>
            </a:r>
          </a:p>
          <a:p>
            <a:pPr algn="l"/>
            <a:r>
              <a:rPr lang="en-US" sz="1600" b="1" dirty="0">
                <a:latin typeface="Arial" pitchFamily="34" charset="0"/>
                <a:cs typeface="Arial" pitchFamily="34" charset="0"/>
              </a:rPr>
              <a:t>Personality Development, </a:t>
            </a:r>
            <a:r>
              <a:rPr lang="en-US" sz="1600" b="1" dirty="0" err="1">
                <a:latin typeface="Arial" pitchFamily="34" charset="0"/>
                <a:cs typeface="Arial" pitchFamily="34" charset="0"/>
              </a:rPr>
              <a:t>Rustan</a:t>
            </a:r>
            <a:r>
              <a:rPr lang="en-US" sz="1600" b="1" dirty="0">
                <a:latin typeface="Arial" pitchFamily="34" charset="0"/>
                <a:cs typeface="Arial" pitchFamily="34" charset="0"/>
              </a:rPr>
              <a:t> Marketing Corporation, Beauty Consultants</a:t>
            </a:r>
          </a:p>
          <a:p>
            <a:pPr algn="l"/>
            <a:r>
              <a:rPr lang="en-US" sz="1600" b="1" dirty="0">
                <a:latin typeface="Arial" pitchFamily="34" charset="0"/>
                <a:cs typeface="Arial" pitchFamily="34" charset="0"/>
              </a:rPr>
              <a:t>	(September-October, 2001)</a:t>
            </a:r>
          </a:p>
          <a:p>
            <a:pPr algn="l"/>
            <a:r>
              <a:rPr lang="en-US" sz="1600" b="1" dirty="0">
                <a:latin typeface="Arial" pitchFamily="34" charset="0"/>
                <a:cs typeface="Arial" pitchFamily="34" charset="0"/>
              </a:rPr>
              <a:t>Projecting the Professional Image, </a:t>
            </a:r>
            <a:r>
              <a:rPr lang="en-US" sz="1600" b="1" dirty="0" err="1">
                <a:latin typeface="Arial" pitchFamily="34" charset="0"/>
                <a:cs typeface="Arial" pitchFamily="34" charset="0"/>
              </a:rPr>
              <a:t>Rustan</a:t>
            </a:r>
            <a:r>
              <a:rPr lang="en-US" sz="1600" b="1" dirty="0">
                <a:latin typeface="Arial" pitchFamily="34" charset="0"/>
                <a:cs typeface="Arial" pitchFamily="34" charset="0"/>
              </a:rPr>
              <a:t> Marketing Corporation, Managers,</a:t>
            </a:r>
          </a:p>
          <a:p>
            <a:pPr algn="l"/>
            <a:r>
              <a:rPr lang="en-US" sz="1600" b="1" dirty="0">
                <a:latin typeface="Arial" pitchFamily="34" charset="0"/>
                <a:cs typeface="Arial" pitchFamily="34" charset="0"/>
              </a:rPr>
              <a:t>	(September-October, 2001)</a:t>
            </a:r>
          </a:p>
        </p:txBody>
      </p:sp>
    </p:spTree>
  </p:cSld>
  <p:clrMapOvr>
    <a:masterClrMapping/>
  </p:clrMapOvr>
  <p:transition spd="slow" advTm="15000">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ChangeArrowheads="1"/>
          </p:cNvSpPr>
          <p:nvPr/>
        </p:nvSpPr>
        <p:spPr bwMode="auto">
          <a:xfrm>
            <a:off x="0" y="304800"/>
            <a:ext cx="9144000" cy="4278094"/>
          </a:xfrm>
          <a:prstGeom prst="rect">
            <a:avLst/>
          </a:prstGeom>
          <a:noFill/>
          <a:ln w="9525">
            <a:noFill/>
            <a:miter lim="800000"/>
            <a:headEnd/>
            <a:tailEnd/>
          </a:ln>
          <a:effectLst/>
        </p:spPr>
        <p:txBody>
          <a:bodyPr>
            <a:spAutoFit/>
          </a:bodyPr>
          <a:lstStyle/>
          <a:p>
            <a:pPr indent="457200" algn="l"/>
            <a:r>
              <a:rPr lang="en-US" sz="2400" i="1" dirty="0">
                <a:solidFill>
                  <a:srgbClr val="800080"/>
                </a:solidFill>
                <a:latin typeface="Arial" pitchFamily="34" charset="0"/>
                <a:cs typeface="Arial" pitchFamily="34" charset="0"/>
              </a:rPr>
              <a:t>Training Programs Attended:</a:t>
            </a:r>
            <a:endParaRPr lang="en-US" sz="2400" dirty="0">
              <a:latin typeface="Arial" pitchFamily="34" charset="0"/>
              <a:cs typeface="Arial" pitchFamily="34" charset="0"/>
            </a:endParaRPr>
          </a:p>
          <a:p>
            <a:pPr indent="457200" algn="l"/>
            <a:r>
              <a:rPr lang="en-US" sz="1800" dirty="0">
                <a:latin typeface="Arial" pitchFamily="34" charset="0"/>
                <a:cs typeface="Arial" pitchFamily="34" charset="0"/>
              </a:rPr>
              <a:t>How to Make Your Team Unstoppable, Covey Leadership Center</a:t>
            </a:r>
          </a:p>
          <a:p>
            <a:pPr indent="457200" algn="l"/>
            <a:r>
              <a:rPr lang="en-US" sz="1800" dirty="0">
                <a:latin typeface="Arial" pitchFamily="34" charset="0"/>
                <a:cs typeface="Arial" pitchFamily="34" charset="0"/>
              </a:rPr>
              <a:t>Transactional Analysis, John Dowling</a:t>
            </a:r>
          </a:p>
          <a:p>
            <a:pPr indent="457200" algn="l"/>
            <a:r>
              <a:rPr lang="en-US" sz="1800" dirty="0">
                <a:latin typeface="Arial" pitchFamily="34" charset="0"/>
                <a:cs typeface="Arial" pitchFamily="34" charset="0"/>
              </a:rPr>
              <a:t>Bioenergetics, Dolly Perez</a:t>
            </a:r>
          </a:p>
          <a:p>
            <a:pPr indent="457200" algn="l"/>
            <a:r>
              <a:rPr lang="en-US" sz="1800" dirty="0">
                <a:latin typeface="Arial" pitchFamily="34" charset="0"/>
                <a:cs typeface="Arial" pitchFamily="34" charset="0"/>
              </a:rPr>
              <a:t>Cagayan Valley Integrated Development Plan, Development</a:t>
            </a:r>
          </a:p>
          <a:p>
            <a:pPr indent="457200" algn="l"/>
            <a:r>
              <a:rPr lang="en-US" sz="1800" dirty="0">
                <a:latin typeface="Arial" pitchFamily="34" charset="0"/>
                <a:cs typeface="Arial" pitchFamily="34" charset="0"/>
              </a:rPr>
              <a:t>           Academy  of the Philippines</a:t>
            </a:r>
          </a:p>
          <a:p>
            <a:pPr indent="457200" algn="l"/>
            <a:r>
              <a:rPr lang="en-US" sz="1800" dirty="0">
                <a:latin typeface="Arial" pitchFamily="34" charset="0"/>
                <a:cs typeface="Arial" pitchFamily="34" charset="0"/>
              </a:rPr>
              <a:t>Organizational Dynamics, John Clements Consultants</a:t>
            </a:r>
          </a:p>
          <a:p>
            <a:pPr indent="457200" algn="l"/>
            <a:r>
              <a:rPr lang="en-US" sz="1800" dirty="0">
                <a:latin typeface="Arial" pitchFamily="34" charset="0"/>
                <a:cs typeface="Arial" pitchFamily="34" charset="0"/>
              </a:rPr>
              <a:t> ASTD International Conference &amp; Exposition (May 31-June 04,1998)                     </a:t>
            </a:r>
          </a:p>
          <a:p>
            <a:pPr indent="457200" algn="l"/>
            <a:r>
              <a:rPr lang="en-US" sz="1800" dirty="0">
                <a:latin typeface="Arial" pitchFamily="34" charset="0"/>
                <a:cs typeface="Arial" pitchFamily="34" charset="0"/>
              </a:rPr>
              <a:t>           in San Francisco</a:t>
            </a:r>
          </a:p>
          <a:p>
            <a:pPr indent="457200" algn="l"/>
            <a:r>
              <a:rPr lang="en-US" sz="1800" dirty="0">
                <a:latin typeface="Arial" pitchFamily="34" charset="0"/>
                <a:cs typeface="Arial" pitchFamily="34" charset="0"/>
              </a:rPr>
              <a:t>Conference of E-Business in the Philippines, March 16, 2001, </a:t>
            </a:r>
            <a:r>
              <a:rPr lang="en-US" sz="1800" dirty="0" err="1">
                <a:latin typeface="Arial" pitchFamily="34" charset="0"/>
                <a:cs typeface="Arial" pitchFamily="34" charset="0"/>
              </a:rPr>
              <a:t>Ateneo</a:t>
            </a:r>
            <a:r>
              <a:rPr lang="en-US" sz="1800" dirty="0">
                <a:latin typeface="Arial" pitchFamily="34" charset="0"/>
                <a:cs typeface="Arial" pitchFamily="34" charset="0"/>
              </a:rPr>
              <a:t> Information</a:t>
            </a:r>
          </a:p>
          <a:p>
            <a:pPr indent="457200" algn="l"/>
            <a:r>
              <a:rPr lang="en-US" sz="1800" dirty="0">
                <a:latin typeface="Arial" pitchFamily="34" charset="0"/>
                <a:cs typeface="Arial" pitchFamily="34" charset="0"/>
              </a:rPr>
              <a:t>           Technology Institute</a:t>
            </a:r>
          </a:p>
          <a:p>
            <a:pPr indent="457200" algn="l"/>
            <a:r>
              <a:rPr lang="en-US" sz="1800" dirty="0">
                <a:latin typeface="Arial" pitchFamily="34" charset="0"/>
                <a:cs typeface="Arial" pitchFamily="34" charset="0"/>
              </a:rPr>
              <a:t>Values and Directions for </a:t>
            </a:r>
            <a:r>
              <a:rPr lang="en-US" sz="1800" dirty="0" err="1">
                <a:latin typeface="Arial" pitchFamily="34" charset="0"/>
                <a:cs typeface="Arial" pitchFamily="34" charset="0"/>
              </a:rPr>
              <a:t>Ignatian</a:t>
            </a:r>
            <a:r>
              <a:rPr lang="en-US" sz="1800" dirty="0">
                <a:latin typeface="Arial" pitchFamily="34" charset="0"/>
                <a:cs typeface="Arial" pitchFamily="34" charset="0"/>
              </a:rPr>
              <a:t> Leadership, September 20-223, 2001                               </a:t>
            </a:r>
          </a:p>
          <a:p>
            <a:pPr indent="457200" algn="l"/>
            <a:r>
              <a:rPr lang="en-US" sz="1800" dirty="0">
                <a:latin typeface="Arial" pitchFamily="34" charset="0"/>
                <a:cs typeface="Arial" pitchFamily="34" charset="0"/>
              </a:rPr>
              <a:t>            </a:t>
            </a:r>
            <a:r>
              <a:rPr lang="en-US" sz="1800" dirty="0" err="1">
                <a:latin typeface="Arial" pitchFamily="34" charset="0"/>
                <a:cs typeface="Arial" pitchFamily="34" charset="0"/>
              </a:rPr>
              <a:t>Ateneo</a:t>
            </a:r>
            <a:r>
              <a:rPr lang="en-US" sz="1800" dirty="0">
                <a:latin typeface="Arial" pitchFamily="34" charset="0"/>
                <a:cs typeface="Arial" pitchFamily="34" charset="0"/>
              </a:rPr>
              <a:t> de Manila University</a:t>
            </a:r>
            <a:r>
              <a:rPr lang="en-US" sz="1400" dirty="0">
                <a:latin typeface="Arial" pitchFamily="34" charset="0"/>
                <a:cs typeface="Arial" pitchFamily="34" charset="0"/>
              </a:rPr>
              <a:t> </a:t>
            </a:r>
          </a:p>
          <a:p>
            <a:pPr indent="457200" algn="l"/>
            <a:r>
              <a:rPr lang="en-US" sz="1800" dirty="0" err="1">
                <a:latin typeface="Arial" pitchFamily="34" charset="0"/>
                <a:cs typeface="Arial" pitchFamily="34" charset="0"/>
              </a:rPr>
              <a:t>Berlitz</a:t>
            </a:r>
            <a:r>
              <a:rPr lang="en-US" sz="1800" dirty="0">
                <a:latin typeface="Arial" pitchFamily="34" charset="0"/>
                <a:cs typeface="Arial" pitchFamily="34" charset="0"/>
              </a:rPr>
              <a:t>, January 21-25, 2002, </a:t>
            </a:r>
            <a:r>
              <a:rPr lang="en-US" sz="1800" dirty="0" err="1">
                <a:latin typeface="Arial" pitchFamily="34" charset="0"/>
                <a:cs typeface="Arial" pitchFamily="34" charset="0"/>
              </a:rPr>
              <a:t>Berlitz</a:t>
            </a:r>
            <a:r>
              <a:rPr lang="en-US" sz="1800" dirty="0">
                <a:latin typeface="Arial" pitchFamily="34" charset="0"/>
                <a:cs typeface="Arial" pitchFamily="34" charset="0"/>
              </a:rPr>
              <a:t> Philippines</a:t>
            </a:r>
          </a:p>
          <a:p>
            <a:pPr indent="457200" algn="l"/>
            <a:endParaRPr lang="en-US" sz="1400" dirty="0">
              <a:latin typeface="Arial" pitchFamily="34" charset="0"/>
              <a:cs typeface="Arial" pitchFamily="34" charset="0"/>
            </a:endParaRPr>
          </a:p>
        </p:txBody>
      </p:sp>
      <p:sp>
        <p:nvSpPr>
          <p:cNvPr id="41988" name="Rectangle 4"/>
          <p:cNvSpPr>
            <a:spLocks noChangeArrowheads="1"/>
          </p:cNvSpPr>
          <p:nvPr/>
        </p:nvSpPr>
        <p:spPr bwMode="auto">
          <a:xfrm>
            <a:off x="0" y="4191000"/>
            <a:ext cx="9144000" cy="2105025"/>
          </a:xfrm>
          <a:prstGeom prst="rect">
            <a:avLst/>
          </a:prstGeom>
          <a:noFill/>
          <a:ln w="9525">
            <a:noFill/>
            <a:miter lim="800000"/>
            <a:headEnd/>
            <a:tailEnd/>
          </a:ln>
          <a:effectLst/>
        </p:spPr>
        <p:txBody>
          <a:bodyPr>
            <a:spAutoFit/>
          </a:bodyPr>
          <a:lstStyle/>
          <a:p>
            <a:pPr indent="457200" algn="l"/>
            <a:r>
              <a:rPr lang="en-US" sz="1800" b="1" dirty="0">
                <a:latin typeface="Times New Roman" pitchFamily="18" charset="0"/>
                <a:cs typeface="Times New Roman" pitchFamily="18" charset="0"/>
              </a:rPr>
              <a:t> </a:t>
            </a:r>
            <a:endParaRPr lang="en-US" sz="1800" dirty="0">
              <a:latin typeface="Arial" pitchFamily="34" charset="0"/>
              <a:cs typeface="Arial" pitchFamily="34" charset="0"/>
            </a:endParaRPr>
          </a:p>
          <a:p>
            <a:pPr indent="457200" algn="l"/>
            <a:r>
              <a:rPr lang="en-US" sz="2400" i="1" dirty="0">
                <a:solidFill>
                  <a:srgbClr val="800080"/>
                </a:solidFill>
                <a:latin typeface="Arial" pitchFamily="34" charset="0"/>
                <a:cs typeface="Arial" pitchFamily="34" charset="0"/>
              </a:rPr>
              <a:t>Membership:</a:t>
            </a:r>
            <a:r>
              <a:rPr lang="en-US" sz="2400" dirty="0">
                <a:latin typeface="Arial" pitchFamily="34" charset="0"/>
                <a:cs typeface="Arial" pitchFamily="34" charset="0"/>
              </a:rPr>
              <a:t>	</a:t>
            </a:r>
          </a:p>
          <a:p>
            <a:pPr indent="457200" algn="l"/>
            <a:r>
              <a:rPr lang="en-US" sz="1800" dirty="0">
                <a:latin typeface="Arial" pitchFamily="34" charset="0"/>
                <a:cs typeface="Arial" pitchFamily="34" charset="0"/>
              </a:rPr>
              <a:t>	American Management Association</a:t>
            </a:r>
          </a:p>
          <a:p>
            <a:pPr indent="457200" algn="l"/>
            <a:r>
              <a:rPr lang="en-US" sz="1800" dirty="0">
                <a:latin typeface="Arial" pitchFamily="34" charset="0"/>
                <a:cs typeface="Arial" pitchFamily="34" charset="0"/>
              </a:rPr>
              <a:t>	American Society for Training and Development</a:t>
            </a:r>
          </a:p>
          <a:p>
            <a:pPr indent="457200" algn="l"/>
            <a:r>
              <a:rPr lang="en-US" sz="1800" dirty="0">
                <a:latin typeface="Arial" pitchFamily="34" charset="0"/>
                <a:cs typeface="Arial" pitchFamily="34" charset="0"/>
              </a:rPr>
              <a:t>        Horizon Condominium Homeowners Association, Director</a:t>
            </a:r>
          </a:p>
          <a:p>
            <a:pPr indent="457200" algn="l"/>
            <a:r>
              <a:rPr lang="en-US" sz="1800" dirty="0">
                <a:latin typeface="Arial" pitchFamily="34" charset="0"/>
                <a:cs typeface="Arial" pitchFamily="34" charset="0"/>
              </a:rPr>
              <a:t>	Rotary Club of  Manila Bay</a:t>
            </a:r>
          </a:p>
          <a:p>
            <a:pPr indent="457200" algn="l"/>
            <a:r>
              <a:rPr lang="en-US" sz="1800" dirty="0">
                <a:latin typeface="Arial" pitchFamily="34" charset="0"/>
                <a:cs typeface="Arial" pitchFamily="34" charset="0"/>
              </a:rPr>
              <a:t>	Our Lady of Rosary Makers, Kentucky, USA </a:t>
            </a:r>
          </a:p>
        </p:txBody>
      </p:sp>
      <p:pic>
        <p:nvPicPr>
          <p:cNvPr id="41989" name="Picture 5" descr="D:\Copy of D\Animated\Animation-4\spinning_6.gif"/>
          <p:cNvPicPr>
            <a:picLocks noChangeAspect="1" noChangeArrowheads="1" noCrop="1"/>
          </p:cNvPicPr>
          <p:nvPr/>
        </p:nvPicPr>
        <p:blipFill>
          <a:blip r:embed="rId3"/>
          <a:srcRect/>
          <a:stretch>
            <a:fillRect/>
          </a:stretch>
        </p:blipFill>
        <p:spPr bwMode="auto">
          <a:xfrm>
            <a:off x="6477000" y="0"/>
            <a:ext cx="2667000" cy="2438400"/>
          </a:xfrm>
          <a:prstGeom prst="rect">
            <a:avLst/>
          </a:prstGeom>
          <a:noFill/>
        </p:spPr>
      </p:pic>
      <p:graphicFrame>
        <p:nvGraphicFramePr>
          <p:cNvPr id="41991" name="Object 7"/>
          <p:cNvGraphicFramePr>
            <a:graphicFrameLocks noChangeAspect="1"/>
          </p:cNvGraphicFramePr>
          <p:nvPr/>
        </p:nvGraphicFramePr>
        <p:xfrm>
          <a:off x="7391400" y="1066800"/>
          <a:ext cx="869950" cy="415925"/>
        </p:xfrm>
        <a:graphic>
          <a:graphicData uri="http://schemas.openxmlformats.org/presentationml/2006/ole">
            <p:oleObj spid="_x0000_s41991" name="Photo Editor Photo" r:id="rId4" imgW="3610479" imgH="1695687" progId="">
              <p:embed/>
            </p:oleObj>
          </a:graphicData>
        </a:graphic>
      </p:graphicFrame>
    </p:spTree>
  </p:cSld>
  <p:clrMapOvr>
    <a:masterClrMapping/>
  </p:clrMapOvr>
  <p:transition spd="slow" advTm="15000">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3"/>
          <p:cNvSpPr>
            <a:spLocks noChangeArrowheads="1"/>
          </p:cNvSpPr>
          <p:nvPr/>
        </p:nvSpPr>
        <p:spPr bwMode="auto">
          <a:xfrm>
            <a:off x="-381000" y="228600"/>
            <a:ext cx="9982200" cy="3354765"/>
          </a:xfrm>
          <a:prstGeom prst="rect">
            <a:avLst/>
          </a:prstGeom>
          <a:noFill/>
          <a:ln w="9525">
            <a:noFill/>
            <a:miter lim="800000"/>
            <a:headEnd/>
            <a:tailEnd/>
          </a:ln>
          <a:effectLst/>
        </p:spPr>
        <p:txBody>
          <a:bodyPr>
            <a:spAutoFit/>
          </a:bodyPr>
          <a:lstStyle/>
          <a:p>
            <a:pPr indent="457200" algn="l" defTabSz="917575"/>
            <a:r>
              <a:rPr lang="en-US" sz="2400" b="1" i="1" dirty="0">
                <a:solidFill>
                  <a:srgbClr val="800080"/>
                </a:solidFill>
                <a:latin typeface="Times New Roman" pitchFamily="18" charset="0"/>
                <a:cs typeface="Times New Roman" pitchFamily="18" charset="0"/>
              </a:rPr>
              <a:t>Educational Background:</a:t>
            </a:r>
            <a:endParaRPr lang="en-US" sz="2400" b="1" dirty="0">
              <a:latin typeface="Times New Roman" pitchFamily="18" charset="0"/>
              <a:cs typeface="Times New Roman" pitchFamily="18" charset="0"/>
            </a:endParaRPr>
          </a:p>
          <a:p>
            <a:pPr indent="457200" algn="l" defTabSz="917575"/>
            <a:r>
              <a:rPr lang="en-US" sz="2400" b="1" dirty="0">
                <a:latin typeface="Times New Roman" pitchFamily="18" charset="0"/>
                <a:cs typeface="Times New Roman" pitchFamily="18" charset="0"/>
              </a:rPr>
              <a:t> </a:t>
            </a:r>
            <a:endParaRPr lang="en-US" sz="2000" b="1" dirty="0">
              <a:latin typeface="Times New Roman" pitchFamily="18" charset="0"/>
              <a:cs typeface="Times New Roman" pitchFamily="18" charset="0"/>
            </a:endParaRPr>
          </a:p>
          <a:p>
            <a:pPr indent="457200" algn="l" defTabSz="917575"/>
            <a:r>
              <a:rPr lang="en-US" sz="2000" b="1" dirty="0">
                <a:latin typeface="Times New Roman" pitchFamily="18" charset="0"/>
                <a:cs typeface="Times New Roman" pitchFamily="18" charset="0"/>
              </a:rPr>
              <a:t>      </a:t>
            </a:r>
            <a:r>
              <a:rPr lang="en-US" sz="2000" b="1" dirty="0">
                <a:latin typeface="Arial" pitchFamily="34" charset="0"/>
                <a:cs typeface="Arial" pitchFamily="34" charset="0"/>
              </a:rPr>
              <a:t>MBA, </a:t>
            </a:r>
            <a:r>
              <a:rPr lang="en-US" sz="2000" b="1" dirty="0" err="1">
                <a:latin typeface="Arial" pitchFamily="34" charset="0"/>
                <a:cs typeface="Arial" pitchFamily="34" charset="0"/>
              </a:rPr>
              <a:t>Ateneo</a:t>
            </a:r>
            <a:r>
              <a:rPr lang="en-US" sz="2000" b="1" dirty="0">
                <a:latin typeface="Arial" pitchFamily="34" charset="0"/>
                <a:cs typeface="Arial" pitchFamily="34" charset="0"/>
              </a:rPr>
              <a:t> Graduate School of Business </a:t>
            </a:r>
          </a:p>
          <a:p>
            <a:pPr indent="457200" algn="l" defTabSz="917575"/>
            <a:r>
              <a:rPr lang="en-US" sz="2000" b="1" dirty="0">
                <a:latin typeface="Arial" pitchFamily="34" charset="0"/>
                <a:cs typeface="Arial" pitchFamily="34" charset="0"/>
              </a:rPr>
              <a:t>	            </a:t>
            </a:r>
            <a:r>
              <a:rPr lang="en-US" sz="2000" b="1" dirty="0" err="1">
                <a:latin typeface="Arial" pitchFamily="34" charset="0"/>
                <a:cs typeface="Arial" pitchFamily="34" charset="0"/>
              </a:rPr>
              <a:t>Ateneo</a:t>
            </a:r>
            <a:r>
              <a:rPr lang="en-US" sz="2000" b="1" dirty="0">
                <a:latin typeface="Arial" pitchFamily="34" charset="0"/>
                <a:cs typeface="Arial" pitchFamily="34" charset="0"/>
              </a:rPr>
              <a:t> Regis Program </a:t>
            </a:r>
          </a:p>
          <a:p>
            <a:pPr indent="457200" algn="l" defTabSz="917575"/>
            <a:r>
              <a:rPr lang="en-US" sz="2000" b="1" dirty="0">
                <a:latin typeface="Arial" pitchFamily="34" charset="0"/>
                <a:cs typeface="Arial" pitchFamily="34" charset="0"/>
              </a:rPr>
              <a:t>	            (Gold Medalist)</a:t>
            </a:r>
          </a:p>
          <a:p>
            <a:pPr indent="457200" algn="l" defTabSz="917575"/>
            <a:r>
              <a:rPr lang="en-US" sz="2000" b="1" dirty="0">
                <a:latin typeface="Arial" pitchFamily="34" charset="0"/>
                <a:cs typeface="Arial" pitchFamily="34" charset="0"/>
              </a:rPr>
              <a:t>      MA,  Industrial/Organizational Psychology</a:t>
            </a:r>
          </a:p>
          <a:p>
            <a:pPr indent="457200" algn="l" defTabSz="917575"/>
            <a:r>
              <a:rPr lang="en-US" sz="2000" b="1" dirty="0">
                <a:latin typeface="Arial" pitchFamily="34" charset="0"/>
                <a:cs typeface="Arial" pitchFamily="34" charset="0"/>
              </a:rPr>
              <a:t>	           </a:t>
            </a:r>
            <a:r>
              <a:rPr lang="en-US" sz="2000" b="1" dirty="0" err="1">
                <a:latin typeface="Arial" pitchFamily="34" charset="0"/>
                <a:cs typeface="Arial" pitchFamily="34" charset="0"/>
              </a:rPr>
              <a:t>Ateneo</a:t>
            </a:r>
            <a:r>
              <a:rPr lang="en-US" sz="2000" b="1" dirty="0">
                <a:latin typeface="Arial" pitchFamily="34" charset="0"/>
                <a:cs typeface="Arial" pitchFamily="34" charset="0"/>
              </a:rPr>
              <a:t> de Manila University</a:t>
            </a:r>
          </a:p>
          <a:p>
            <a:pPr indent="457200" algn="l" defTabSz="917575"/>
            <a:r>
              <a:rPr lang="en-US" sz="2000" b="1" dirty="0">
                <a:latin typeface="Arial" pitchFamily="34" charset="0"/>
                <a:cs typeface="Arial" pitchFamily="34" charset="0"/>
              </a:rPr>
              <a:t>      AB International Studies Major in Systems &amp; Organizations</a:t>
            </a:r>
          </a:p>
          <a:p>
            <a:pPr indent="457200" algn="l" defTabSz="917575"/>
            <a:r>
              <a:rPr lang="en-US" sz="2000" b="1" dirty="0">
                <a:latin typeface="Arial" pitchFamily="34" charset="0"/>
                <a:cs typeface="Arial" pitchFamily="34" charset="0"/>
              </a:rPr>
              <a:t>		 </a:t>
            </a:r>
            <a:r>
              <a:rPr lang="en-US" sz="2000" b="1" dirty="0" err="1">
                <a:latin typeface="Arial" pitchFamily="34" charset="0"/>
                <a:cs typeface="Arial" pitchFamily="34" charset="0"/>
              </a:rPr>
              <a:t>Maryknoll</a:t>
            </a:r>
            <a:r>
              <a:rPr lang="en-US" sz="2000" b="1" dirty="0">
                <a:latin typeface="Arial" pitchFamily="34" charset="0"/>
                <a:cs typeface="Arial" pitchFamily="34" charset="0"/>
              </a:rPr>
              <a:t> </a:t>
            </a:r>
            <a:r>
              <a:rPr lang="en-US" sz="2000" b="1" dirty="0" err="1">
                <a:latin typeface="Arial" pitchFamily="34" charset="0"/>
                <a:cs typeface="Arial" pitchFamily="34" charset="0"/>
              </a:rPr>
              <a:t>Colleg</a:t>
            </a:r>
            <a:endParaRPr lang="en-US" sz="2000" b="1" dirty="0">
              <a:latin typeface="Arial" pitchFamily="34" charset="0"/>
              <a:cs typeface="Arial" pitchFamily="34" charset="0"/>
            </a:endParaRPr>
          </a:p>
          <a:p>
            <a:pPr indent="457200" algn="l" defTabSz="917575"/>
            <a:r>
              <a:rPr lang="en-US" sz="2000" b="1" dirty="0">
                <a:latin typeface="Arial" pitchFamily="34" charset="0"/>
                <a:cs typeface="Arial" pitchFamily="34" charset="0"/>
              </a:rPr>
              <a:t>      High School , International School, Kobe Japan</a:t>
            </a:r>
            <a:r>
              <a:rPr lang="en-US" sz="2400" b="1" dirty="0">
                <a:latin typeface="Arial" pitchFamily="34" charset="0"/>
                <a:cs typeface="Arial" pitchFamily="34" charset="0"/>
              </a:rPr>
              <a:t> </a:t>
            </a:r>
          </a:p>
        </p:txBody>
      </p:sp>
      <p:graphicFrame>
        <p:nvGraphicFramePr>
          <p:cNvPr id="43012" name="Object 4"/>
          <p:cNvGraphicFramePr>
            <a:graphicFrameLocks noChangeAspect="1"/>
          </p:cNvGraphicFramePr>
          <p:nvPr/>
        </p:nvGraphicFramePr>
        <p:xfrm>
          <a:off x="1143000" y="3581400"/>
          <a:ext cx="6934200" cy="3055938"/>
        </p:xfrm>
        <a:graphic>
          <a:graphicData uri="http://schemas.openxmlformats.org/presentationml/2006/ole">
            <p:oleObj spid="_x0000_s43012" name="Photo Editor Photo" r:id="rId3" imgW="14114286" imgH="7078063" progId="">
              <p:embed/>
            </p:oleObj>
          </a:graphicData>
        </a:graphic>
      </p:graphicFrame>
    </p:spTree>
  </p:cSld>
  <p:clrMapOvr>
    <a:masterClrMapping/>
  </p:clrMapOvr>
  <p:transition spd="slow" advTm="15000">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 Box 3"/>
          <p:cNvSpPr txBox="1">
            <a:spLocks noChangeArrowheads="1"/>
          </p:cNvSpPr>
          <p:nvPr/>
        </p:nvSpPr>
        <p:spPr bwMode="auto">
          <a:xfrm>
            <a:off x="685800" y="2514600"/>
            <a:ext cx="4298950" cy="641350"/>
          </a:xfrm>
          <a:prstGeom prst="rect">
            <a:avLst/>
          </a:prstGeom>
          <a:noFill/>
          <a:ln w="9525">
            <a:noFill/>
            <a:miter lim="800000"/>
            <a:headEnd/>
            <a:tailEnd/>
          </a:ln>
          <a:effectLst/>
        </p:spPr>
        <p:txBody>
          <a:bodyPr wrap="none">
            <a:spAutoFit/>
          </a:bodyPr>
          <a:lstStyle/>
          <a:p>
            <a:pPr algn="l"/>
            <a:r>
              <a:rPr lang="en-US" sz="3600" b="1" i="1">
                <a:latin typeface="Arial" charset="0"/>
              </a:rPr>
              <a:t>CLIENTS SERVED:</a:t>
            </a:r>
          </a:p>
        </p:txBody>
      </p:sp>
      <p:pic>
        <p:nvPicPr>
          <p:cNvPr id="8196" name="Picture 4" descr="A:\Lulu2.jpg"/>
          <p:cNvPicPr>
            <a:picLocks noChangeAspect="1" noChangeArrowheads="1"/>
          </p:cNvPicPr>
          <p:nvPr/>
        </p:nvPicPr>
        <p:blipFill>
          <a:blip r:embed="rId3"/>
          <a:srcRect/>
          <a:stretch>
            <a:fillRect/>
          </a:stretch>
        </p:blipFill>
        <p:spPr bwMode="auto">
          <a:xfrm>
            <a:off x="3124200" y="3505200"/>
            <a:ext cx="3984625" cy="2965450"/>
          </a:xfrm>
          <a:prstGeom prst="rect">
            <a:avLst/>
          </a:prstGeom>
          <a:noFill/>
        </p:spPr>
      </p:pic>
      <p:pic>
        <p:nvPicPr>
          <p:cNvPr id="8197" name="Picture 5" descr="D:\Copy of D\Animated\Animation-4\spinning_6.gif"/>
          <p:cNvPicPr>
            <a:picLocks noChangeAspect="1" noChangeArrowheads="1" noCrop="1"/>
          </p:cNvPicPr>
          <p:nvPr/>
        </p:nvPicPr>
        <p:blipFill>
          <a:blip r:embed="rId4"/>
          <a:srcRect/>
          <a:stretch>
            <a:fillRect/>
          </a:stretch>
        </p:blipFill>
        <p:spPr bwMode="auto">
          <a:xfrm>
            <a:off x="5715000" y="304800"/>
            <a:ext cx="2667000" cy="2438400"/>
          </a:xfrm>
          <a:prstGeom prst="rect">
            <a:avLst/>
          </a:prstGeom>
          <a:noFill/>
        </p:spPr>
      </p:pic>
      <p:graphicFrame>
        <p:nvGraphicFramePr>
          <p:cNvPr id="54272" name="Object 0"/>
          <p:cNvGraphicFramePr>
            <a:graphicFrameLocks noChangeAspect="1"/>
          </p:cNvGraphicFramePr>
          <p:nvPr/>
        </p:nvGraphicFramePr>
        <p:xfrm>
          <a:off x="6629400" y="1371600"/>
          <a:ext cx="869950" cy="415925"/>
        </p:xfrm>
        <a:graphic>
          <a:graphicData uri="http://schemas.openxmlformats.org/presentationml/2006/ole">
            <p:oleObj spid="_x0000_s54272" name="Photo Editor Photo" r:id="rId5" imgW="3610479" imgH="1695687" progId="">
              <p:embed/>
            </p:oleObj>
          </a:graphicData>
        </a:graphic>
      </p:graphicFrame>
    </p:spTree>
  </p:cSld>
  <p:clrMapOvr>
    <a:masterClrMapping/>
  </p:clrMapOvr>
  <p:transition spd="slow" advTm="15000">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8" name="Object 2"/>
          <p:cNvGraphicFramePr>
            <a:graphicFrameLocks noChangeAspect="1"/>
          </p:cNvGraphicFramePr>
          <p:nvPr/>
        </p:nvGraphicFramePr>
        <p:xfrm>
          <a:off x="6248400" y="533400"/>
          <a:ext cx="2286000" cy="2133600"/>
        </p:xfrm>
        <a:graphic>
          <a:graphicData uri="http://schemas.openxmlformats.org/presentationml/2006/ole">
            <p:oleObj spid="_x0000_s9218" name="Photo Editor Photo" r:id="rId3" imgW="1619476" imgH="1533739" progId="">
              <p:embed/>
            </p:oleObj>
          </a:graphicData>
        </a:graphic>
      </p:graphicFrame>
      <p:sp>
        <p:nvSpPr>
          <p:cNvPr id="9219" name="Text Box 3"/>
          <p:cNvSpPr txBox="1">
            <a:spLocks noChangeArrowheads="1"/>
          </p:cNvSpPr>
          <p:nvPr/>
        </p:nvSpPr>
        <p:spPr bwMode="auto">
          <a:xfrm>
            <a:off x="685800" y="3352800"/>
            <a:ext cx="4781550" cy="2289175"/>
          </a:xfrm>
          <a:prstGeom prst="rect">
            <a:avLst/>
          </a:prstGeom>
          <a:noFill/>
          <a:ln w="9525">
            <a:noFill/>
            <a:miter lim="800000"/>
            <a:headEnd/>
            <a:tailEnd/>
          </a:ln>
          <a:effectLst/>
        </p:spPr>
        <p:txBody>
          <a:bodyPr wrap="none">
            <a:spAutoFit/>
          </a:bodyPr>
          <a:lstStyle/>
          <a:p>
            <a:pPr algn="l"/>
            <a:r>
              <a:rPr lang="en-US" sz="3600" b="1" i="1">
                <a:latin typeface="Arial" charset="0"/>
              </a:rPr>
              <a:t>Clients for Digitizing:</a:t>
            </a:r>
          </a:p>
          <a:p>
            <a:pPr algn="l"/>
            <a:endParaRPr lang="en-US" sz="3600" b="1" i="1">
              <a:latin typeface="Arial" charset="0"/>
            </a:endParaRPr>
          </a:p>
          <a:p>
            <a:pPr algn="l"/>
            <a:r>
              <a:rPr lang="en-US" sz="3600" b="1" i="1">
                <a:latin typeface="Arial" charset="0"/>
              </a:rPr>
              <a:t>Kodak</a:t>
            </a:r>
          </a:p>
          <a:p>
            <a:pPr algn="l"/>
            <a:r>
              <a:rPr lang="en-US" sz="3600" b="1" i="1">
                <a:latin typeface="Arial" charset="0"/>
              </a:rPr>
              <a:t>Shell</a:t>
            </a:r>
          </a:p>
        </p:txBody>
      </p:sp>
      <p:pic>
        <p:nvPicPr>
          <p:cNvPr id="9221" name="Picture 5" descr="D:\Copy of D\Animated\Animation-4\1asp017.gif"/>
          <p:cNvPicPr>
            <a:picLocks noChangeAspect="1" noChangeArrowheads="1" noCrop="1"/>
          </p:cNvPicPr>
          <p:nvPr/>
        </p:nvPicPr>
        <p:blipFill>
          <a:blip r:embed="rId4"/>
          <a:srcRect/>
          <a:stretch>
            <a:fillRect/>
          </a:stretch>
        </p:blipFill>
        <p:spPr bwMode="auto">
          <a:xfrm>
            <a:off x="1524000" y="457200"/>
            <a:ext cx="1981200" cy="1981200"/>
          </a:xfrm>
          <a:prstGeom prst="rect">
            <a:avLst/>
          </a:prstGeom>
          <a:noFill/>
        </p:spPr>
      </p:pic>
      <p:pic>
        <p:nvPicPr>
          <p:cNvPr id="9222" name="Picture 6" descr="D:\Copy of D\Animated\Animation-more\dvd_player_md_wht.gif"/>
          <p:cNvPicPr>
            <a:picLocks noChangeAspect="1" noChangeArrowheads="1" noCrop="1"/>
          </p:cNvPicPr>
          <p:nvPr/>
        </p:nvPicPr>
        <p:blipFill>
          <a:blip r:embed="rId5"/>
          <a:srcRect/>
          <a:stretch>
            <a:fillRect/>
          </a:stretch>
        </p:blipFill>
        <p:spPr bwMode="auto">
          <a:xfrm>
            <a:off x="5867400" y="3200400"/>
            <a:ext cx="1371600" cy="1371600"/>
          </a:xfrm>
          <a:prstGeom prst="rect">
            <a:avLst/>
          </a:prstGeom>
          <a:noFill/>
        </p:spPr>
      </p:pic>
      <p:pic>
        <p:nvPicPr>
          <p:cNvPr id="9223" name="Picture 7" descr="D:\Copy of D\Animated\More\vcr_eject_tape_md_clr.gif"/>
          <p:cNvPicPr>
            <a:picLocks noChangeAspect="1" noChangeArrowheads="1" noCrop="1"/>
          </p:cNvPicPr>
          <p:nvPr/>
        </p:nvPicPr>
        <p:blipFill>
          <a:blip r:embed="rId6"/>
          <a:srcRect/>
          <a:stretch>
            <a:fillRect/>
          </a:stretch>
        </p:blipFill>
        <p:spPr bwMode="auto">
          <a:xfrm>
            <a:off x="2819400" y="4419600"/>
            <a:ext cx="2057400" cy="1006475"/>
          </a:xfrm>
          <a:prstGeom prst="rect">
            <a:avLst/>
          </a:prstGeom>
          <a:noFill/>
        </p:spPr>
      </p:pic>
    </p:spTree>
  </p:cSld>
  <p:clrMapOvr>
    <a:masterClrMapping/>
  </p:clrMapOvr>
  <p:transition spd="slow" advTm="15000">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026" descr="A:\Lulu1.jpg"/>
          <p:cNvPicPr>
            <a:picLocks noChangeAspect="1" noChangeArrowheads="1"/>
          </p:cNvPicPr>
          <p:nvPr/>
        </p:nvPicPr>
        <p:blipFill>
          <a:blip r:embed="rId3"/>
          <a:srcRect/>
          <a:stretch>
            <a:fillRect/>
          </a:stretch>
        </p:blipFill>
        <p:spPr bwMode="auto">
          <a:xfrm>
            <a:off x="2209800" y="3048000"/>
            <a:ext cx="4419600" cy="3057525"/>
          </a:xfrm>
          <a:prstGeom prst="rect">
            <a:avLst/>
          </a:prstGeom>
          <a:noFill/>
        </p:spPr>
      </p:pic>
      <p:sp>
        <p:nvSpPr>
          <p:cNvPr id="11272" name="Text Box 1032"/>
          <p:cNvSpPr txBox="1">
            <a:spLocks noChangeArrowheads="1"/>
          </p:cNvSpPr>
          <p:nvPr/>
        </p:nvSpPr>
        <p:spPr bwMode="auto">
          <a:xfrm>
            <a:off x="990600" y="2362200"/>
            <a:ext cx="7254875" cy="579438"/>
          </a:xfrm>
          <a:prstGeom prst="rect">
            <a:avLst/>
          </a:prstGeom>
          <a:noFill/>
          <a:ln w="9525">
            <a:noFill/>
            <a:miter lim="800000"/>
            <a:headEnd/>
            <a:tailEnd/>
          </a:ln>
          <a:effectLst/>
        </p:spPr>
        <p:txBody>
          <a:bodyPr wrap="none">
            <a:spAutoFit/>
          </a:bodyPr>
          <a:lstStyle/>
          <a:p>
            <a:pPr algn="l"/>
            <a:r>
              <a:rPr lang="en-US" sz="3200">
                <a:latin typeface="Arial Black" pitchFamily="34" charset="0"/>
              </a:rPr>
              <a:t>SO YOU MAY KNOW ABOUT US</a:t>
            </a:r>
            <a:r>
              <a:rPr lang="en-US" sz="2400">
                <a:latin typeface="Arial Black" pitchFamily="34" charset="0"/>
              </a:rPr>
              <a:t> </a:t>
            </a:r>
          </a:p>
        </p:txBody>
      </p:sp>
      <p:graphicFrame>
        <p:nvGraphicFramePr>
          <p:cNvPr id="11289" name="Object 1049"/>
          <p:cNvGraphicFramePr>
            <a:graphicFrameLocks noChangeAspect="1"/>
          </p:cNvGraphicFramePr>
          <p:nvPr/>
        </p:nvGraphicFramePr>
        <p:xfrm>
          <a:off x="3276600" y="228600"/>
          <a:ext cx="2286000" cy="2133600"/>
        </p:xfrm>
        <a:graphic>
          <a:graphicData uri="http://schemas.openxmlformats.org/presentationml/2006/ole">
            <p:oleObj spid="_x0000_s11289" name="Photo Editor Photo" r:id="rId4" imgW="1619476" imgH="1533739" progId="">
              <p:embed/>
            </p:oleObj>
          </a:graphicData>
        </a:graphic>
      </p:graphicFrame>
    </p:spTree>
  </p:cSld>
  <p:clrMapOvr>
    <a:masterClrMapping/>
  </p:clrMapOvr>
  <p:transition spd="slow" advTm="15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2" fill="hold" grpId="0" nodeType="clickEffect">
                                  <p:stCondLst>
                                    <p:cond delay="0"/>
                                  </p:stCondLst>
                                  <p:childTnLst>
                                    <p:set>
                                      <p:cBhvr>
                                        <p:cTn id="6" dur="1" fill="hold">
                                          <p:stCondLst>
                                            <p:cond delay="0"/>
                                          </p:stCondLst>
                                        </p:cTn>
                                        <p:tgtEl>
                                          <p:spTgt spid="11272"/>
                                        </p:tgtEl>
                                        <p:attrNameLst>
                                          <p:attrName>style.visibility</p:attrName>
                                        </p:attrNameLst>
                                      </p:cBhvr>
                                      <p:to>
                                        <p:strVal val="visible"/>
                                      </p:to>
                                    </p:set>
                                    <p:anim calcmode="lin" valueType="num">
                                      <p:cBhvr additive="base">
                                        <p:cTn id="7" dur="5000" fill="hold"/>
                                        <p:tgtEl>
                                          <p:spTgt spid="11272"/>
                                        </p:tgtEl>
                                        <p:attrNameLst>
                                          <p:attrName>ppt_x</p:attrName>
                                        </p:attrNameLst>
                                      </p:cBhvr>
                                      <p:tavLst>
                                        <p:tav tm="0">
                                          <p:val>
                                            <p:strVal val="1+#ppt_w/2"/>
                                          </p:val>
                                        </p:tav>
                                        <p:tav tm="100000">
                                          <p:val>
                                            <p:strVal val="#ppt_x"/>
                                          </p:val>
                                        </p:tav>
                                      </p:tavLst>
                                    </p:anim>
                                    <p:anim calcmode="lin" valueType="num">
                                      <p:cBhvr additive="base">
                                        <p:cTn id="8" dur="5000" fill="hold"/>
                                        <p:tgtEl>
                                          <p:spTgt spid="1127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2"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650" name="Object 2"/>
          <p:cNvGraphicFramePr>
            <a:graphicFrameLocks noChangeAspect="1"/>
          </p:cNvGraphicFramePr>
          <p:nvPr/>
        </p:nvGraphicFramePr>
        <p:xfrm>
          <a:off x="6248400" y="533400"/>
          <a:ext cx="2286000" cy="2133600"/>
        </p:xfrm>
        <a:graphic>
          <a:graphicData uri="http://schemas.openxmlformats.org/presentationml/2006/ole">
            <p:oleObj spid="_x0000_s27650" name="Photo Editor Photo" r:id="rId3" imgW="1619476" imgH="1533739" progId="">
              <p:embed/>
            </p:oleObj>
          </a:graphicData>
        </a:graphic>
      </p:graphicFrame>
      <p:sp>
        <p:nvSpPr>
          <p:cNvPr id="27651" name="Text Box 3"/>
          <p:cNvSpPr txBox="1">
            <a:spLocks noChangeArrowheads="1"/>
          </p:cNvSpPr>
          <p:nvPr/>
        </p:nvSpPr>
        <p:spPr bwMode="auto">
          <a:xfrm>
            <a:off x="898525" y="2282825"/>
            <a:ext cx="184150" cy="519113"/>
          </a:xfrm>
          <a:prstGeom prst="rect">
            <a:avLst/>
          </a:prstGeom>
          <a:noFill/>
          <a:ln w="9525">
            <a:noFill/>
            <a:miter lim="800000"/>
            <a:headEnd/>
            <a:tailEnd/>
          </a:ln>
          <a:effectLst/>
        </p:spPr>
        <p:txBody>
          <a:bodyPr wrap="none">
            <a:spAutoFit/>
          </a:bodyPr>
          <a:lstStyle/>
          <a:p>
            <a:pPr algn="l"/>
            <a:endParaRPr lang="en-US"/>
          </a:p>
        </p:txBody>
      </p:sp>
      <p:sp>
        <p:nvSpPr>
          <p:cNvPr id="27652" name="Text Box 4"/>
          <p:cNvSpPr txBox="1">
            <a:spLocks noChangeArrowheads="1"/>
          </p:cNvSpPr>
          <p:nvPr/>
        </p:nvSpPr>
        <p:spPr bwMode="auto">
          <a:xfrm>
            <a:off x="685800" y="1752600"/>
            <a:ext cx="5619750" cy="1190625"/>
          </a:xfrm>
          <a:prstGeom prst="rect">
            <a:avLst/>
          </a:prstGeom>
          <a:noFill/>
          <a:ln w="9525">
            <a:noFill/>
            <a:miter lim="800000"/>
            <a:headEnd/>
            <a:tailEnd/>
          </a:ln>
          <a:effectLst/>
        </p:spPr>
        <p:txBody>
          <a:bodyPr wrap="none">
            <a:spAutoFit/>
          </a:bodyPr>
          <a:lstStyle/>
          <a:p>
            <a:pPr algn="l"/>
            <a:r>
              <a:rPr lang="en-US" sz="3600" b="1" i="1">
                <a:latin typeface="Arial" charset="0"/>
              </a:rPr>
              <a:t>Clients for Training</a:t>
            </a:r>
          </a:p>
          <a:p>
            <a:pPr algn="l"/>
            <a:r>
              <a:rPr lang="en-US" sz="3600" b="1" i="1">
                <a:latin typeface="Arial" charset="0"/>
              </a:rPr>
              <a:t>	(With or Without OD)</a:t>
            </a:r>
          </a:p>
        </p:txBody>
      </p:sp>
      <p:pic>
        <p:nvPicPr>
          <p:cNvPr id="27653" name="Picture 5" descr="A:\pic9.jpg"/>
          <p:cNvPicPr>
            <a:picLocks noChangeAspect="1" noChangeArrowheads="1"/>
          </p:cNvPicPr>
          <p:nvPr/>
        </p:nvPicPr>
        <p:blipFill>
          <a:blip r:embed="rId4"/>
          <a:srcRect/>
          <a:stretch>
            <a:fillRect/>
          </a:stretch>
        </p:blipFill>
        <p:spPr bwMode="auto">
          <a:xfrm>
            <a:off x="2133600" y="3352800"/>
            <a:ext cx="4486275" cy="3121025"/>
          </a:xfrm>
          <a:prstGeom prst="rect">
            <a:avLst/>
          </a:prstGeom>
          <a:noFill/>
        </p:spPr>
      </p:pic>
    </p:spTree>
  </p:cSld>
  <p:clrMapOvr>
    <a:masterClrMapping/>
  </p:clrMapOvr>
  <p:transition spd="slow" advTm="15000">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90" name="Object 2"/>
          <p:cNvGraphicFramePr>
            <a:graphicFrameLocks noChangeAspect="1"/>
          </p:cNvGraphicFramePr>
          <p:nvPr/>
        </p:nvGraphicFramePr>
        <p:xfrm>
          <a:off x="6248400" y="533400"/>
          <a:ext cx="2286000" cy="2133600"/>
        </p:xfrm>
        <a:graphic>
          <a:graphicData uri="http://schemas.openxmlformats.org/presentationml/2006/ole">
            <p:oleObj spid="_x0000_s12290" name="Photo Editor Photo" r:id="rId3" imgW="1619476" imgH="1533739" progId="">
              <p:embed/>
            </p:oleObj>
          </a:graphicData>
        </a:graphic>
      </p:graphicFrame>
      <p:sp>
        <p:nvSpPr>
          <p:cNvPr id="12291" name="Rectangle 3"/>
          <p:cNvSpPr>
            <a:spLocks noChangeArrowheads="1"/>
          </p:cNvSpPr>
          <p:nvPr/>
        </p:nvSpPr>
        <p:spPr bwMode="auto">
          <a:xfrm>
            <a:off x="381000" y="2590800"/>
            <a:ext cx="9144000" cy="2471738"/>
          </a:xfrm>
          <a:prstGeom prst="rect">
            <a:avLst/>
          </a:prstGeom>
          <a:noFill/>
          <a:ln w="9525">
            <a:noFill/>
            <a:miter lim="800000"/>
            <a:headEnd/>
            <a:tailEnd/>
          </a:ln>
          <a:effectLst/>
        </p:spPr>
        <p:txBody>
          <a:bodyPr>
            <a:spAutoFit/>
          </a:bodyPr>
          <a:lstStyle/>
          <a:p>
            <a:pPr algn="l"/>
            <a:r>
              <a:rPr lang="en-US" sz="3600" b="1" i="1">
                <a:latin typeface="Times New Roman" pitchFamily="18" charset="0"/>
                <a:cs typeface="Times New Roman" pitchFamily="18" charset="0"/>
              </a:rPr>
              <a:t> </a:t>
            </a:r>
            <a:endParaRPr lang="en-US" sz="4000" b="1" i="1">
              <a:latin typeface="Times New Roman" pitchFamily="18" charset="0"/>
              <a:cs typeface="Times New Roman" pitchFamily="18" charset="0"/>
            </a:endParaRPr>
          </a:p>
          <a:p>
            <a:pPr algn="l"/>
            <a:r>
              <a:rPr lang="en-US" sz="3600" b="1" i="1">
                <a:latin typeface="Times New Roman" pitchFamily="18" charset="0"/>
                <a:cs typeface="Times New Roman" pitchFamily="18" charset="0"/>
              </a:rPr>
              <a:t>International Clients</a:t>
            </a:r>
          </a:p>
          <a:p>
            <a:pPr algn="l"/>
            <a:r>
              <a:rPr lang="en-US" b="1" i="1">
                <a:latin typeface="Times New Roman" pitchFamily="18" charset="0"/>
                <a:cs typeface="Times New Roman" pitchFamily="18" charset="0"/>
              </a:rPr>
              <a:t>	</a:t>
            </a:r>
            <a:r>
              <a:rPr lang="en-US" b="1">
                <a:latin typeface="Times New Roman" pitchFamily="18" charset="0"/>
                <a:cs typeface="Times New Roman" pitchFamily="18" charset="0"/>
              </a:rPr>
              <a:t>Sperry Univac (Singapore)</a:t>
            </a:r>
          </a:p>
          <a:p>
            <a:pPr algn="l"/>
            <a:r>
              <a:rPr lang="en-US" b="1">
                <a:latin typeface="Times New Roman" pitchFamily="18" charset="0"/>
                <a:cs typeface="Times New Roman" pitchFamily="18" charset="0"/>
              </a:rPr>
              <a:t>	Toyota NBT (Brunei) SDN BHD</a:t>
            </a:r>
          </a:p>
          <a:p>
            <a:pPr algn="l"/>
            <a:r>
              <a:rPr lang="en-US" b="1">
                <a:latin typeface="Times New Roman" pitchFamily="18" charset="0"/>
                <a:cs typeface="Times New Roman" pitchFamily="18" charset="0"/>
              </a:rPr>
              <a:t>	Wrigley Chewing Gum Co., Ltd. (China)</a:t>
            </a:r>
            <a:r>
              <a:rPr lang="en-US" sz="2400" b="1">
                <a:latin typeface="Times New Roman" pitchFamily="18" charset="0"/>
              </a:rPr>
              <a:t> </a:t>
            </a:r>
          </a:p>
        </p:txBody>
      </p:sp>
      <p:sp>
        <p:nvSpPr>
          <p:cNvPr id="12296" name="Text Box 8"/>
          <p:cNvSpPr txBox="1">
            <a:spLocks noChangeArrowheads="1"/>
          </p:cNvSpPr>
          <p:nvPr/>
        </p:nvSpPr>
        <p:spPr bwMode="auto">
          <a:xfrm>
            <a:off x="441325" y="454025"/>
            <a:ext cx="184150" cy="519113"/>
          </a:xfrm>
          <a:prstGeom prst="rect">
            <a:avLst/>
          </a:prstGeom>
          <a:noFill/>
          <a:ln w="9525">
            <a:noFill/>
            <a:miter lim="800000"/>
            <a:headEnd/>
            <a:tailEnd/>
          </a:ln>
          <a:effectLst/>
        </p:spPr>
        <p:txBody>
          <a:bodyPr wrap="none">
            <a:spAutoFit/>
          </a:bodyPr>
          <a:lstStyle/>
          <a:p>
            <a:pPr algn="l"/>
            <a:endParaRPr lang="en-US"/>
          </a:p>
        </p:txBody>
      </p:sp>
      <p:pic>
        <p:nvPicPr>
          <p:cNvPr id="12299" name="Picture 11" descr="C:\Program Files\Microsoft Office\Clipart\WebArt\bd19557_.gif"/>
          <p:cNvPicPr>
            <a:picLocks noChangeAspect="1" noChangeArrowheads="1" noCrop="1"/>
          </p:cNvPicPr>
          <p:nvPr/>
        </p:nvPicPr>
        <p:blipFill>
          <a:blip r:embed="rId4"/>
          <a:srcRect/>
          <a:stretch>
            <a:fillRect/>
          </a:stretch>
        </p:blipFill>
        <p:spPr bwMode="auto">
          <a:xfrm>
            <a:off x="6477000" y="5181600"/>
            <a:ext cx="2079625" cy="1393825"/>
          </a:xfrm>
          <a:prstGeom prst="rect">
            <a:avLst/>
          </a:prstGeom>
          <a:noFill/>
        </p:spPr>
      </p:pic>
      <p:graphicFrame>
        <p:nvGraphicFramePr>
          <p:cNvPr id="12300" name="Object 12"/>
          <p:cNvGraphicFramePr>
            <a:graphicFrameLocks noChangeAspect="1"/>
          </p:cNvGraphicFramePr>
          <p:nvPr/>
        </p:nvGraphicFramePr>
        <p:xfrm>
          <a:off x="914400" y="5410200"/>
          <a:ext cx="1524000" cy="1000125"/>
        </p:xfrm>
        <a:graphic>
          <a:graphicData uri="http://schemas.openxmlformats.org/presentationml/2006/ole">
            <p:oleObj spid="_x0000_s12300" name="Photo Editor Photo" r:id="rId5" imgW="1523810" imgH="1000000" progId="">
              <p:embed/>
            </p:oleObj>
          </a:graphicData>
        </a:graphic>
      </p:graphicFrame>
      <p:pic>
        <p:nvPicPr>
          <p:cNvPr id="12301" name="Picture 13" descr="A:\pic4.jpg"/>
          <p:cNvPicPr>
            <a:picLocks noChangeAspect="1" noChangeArrowheads="1"/>
          </p:cNvPicPr>
          <p:nvPr/>
        </p:nvPicPr>
        <p:blipFill>
          <a:blip r:embed="rId6"/>
          <a:srcRect/>
          <a:stretch>
            <a:fillRect/>
          </a:stretch>
        </p:blipFill>
        <p:spPr bwMode="auto">
          <a:xfrm>
            <a:off x="914400" y="533400"/>
            <a:ext cx="3352800" cy="2286000"/>
          </a:xfrm>
          <a:prstGeom prst="rect">
            <a:avLst/>
          </a:prstGeom>
          <a:noFill/>
        </p:spPr>
      </p:pic>
    </p:spTree>
  </p:cSld>
  <p:clrMapOvr>
    <a:masterClrMapping/>
  </p:clrMapOvr>
  <p:transition spd="slow" advTm="15000">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0" y="304800"/>
            <a:ext cx="9144000" cy="457200"/>
          </a:xfrm>
          <a:prstGeom prst="rect">
            <a:avLst/>
          </a:prstGeom>
          <a:noFill/>
          <a:ln w="9525">
            <a:noFill/>
            <a:miter lim="800000"/>
            <a:headEnd/>
            <a:tailEnd/>
          </a:ln>
          <a:effectLst/>
        </p:spPr>
        <p:txBody>
          <a:bodyPr>
            <a:spAutoFit/>
          </a:bodyPr>
          <a:lstStyle/>
          <a:p>
            <a:pPr algn="l"/>
            <a:r>
              <a:rPr lang="en-US" sz="2400" b="1" i="1">
                <a:latin typeface="Times New Roman" pitchFamily="18" charset="0"/>
                <a:cs typeface="Times New Roman" pitchFamily="18" charset="0"/>
              </a:rPr>
              <a:t> </a:t>
            </a:r>
            <a:endParaRPr lang="en-US" b="1" i="1">
              <a:latin typeface="Times New Roman" pitchFamily="18" charset="0"/>
              <a:cs typeface="Times New Roman" pitchFamily="18" charset="0"/>
            </a:endParaRPr>
          </a:p>
        </p:txBody>
      </p:sp>
      <p:graphicFrame>
        <p:nvGraphicFramePr>
          <p:cNvPr id="14339" name="Object 3"/>
          <p:cNvGraphicFramePr>
            <a:graphicFrameLocks noChangeAspect="1"/>
          </p:cNvGraphicFramePr>
          <p:nvPr/>
        </p:nvGraphicFramePr>
        <p:xfrm>
          <a:off x="3200400" y="1828800"/>
          <a:ext cx="2286000" cy="2133600"/>
        </p:xfrm>
        <a:graphic>
          <a:graphicData uri="http://schemas.openxmlformats.org/presentationml/2006/ole">
            <p:oleObj spid="_x0000_s14339" name="Photo Editor Photo" r:id="rId3" imgW="1619476" imgH="1533739" progId="">
              <p:embed/>
            </p:oleObj>
          </a:graphicData>
        </a:graphic>
      </p:graphicFrame>
      <p:sp>
        <p:nvSpPr>
          <p:cNvPr id="14340" name="Rectangle 4"/>
          <p:cNvSpPr>
            <a:spLocks noChangeArrowheads="1"/>
          </p:cNvSpPr>
          <p:nvPr/>
        </p:nvSpPr>
        <p:spPr bwMode="auto">
          <a:xfrm>
            <a:off x="-228600" y="174625"/>
            <a:ext cx="9144000" cy="6850063"/>
          </a:xfrm>
          <a:prstGeom prst="rect">
            <a:avLst/>
          </a:prstGeom>
          <a:noFill/>
          <a:ln w="9525">
            <a:noFill/>
            <a:miter lim="800000"/>
            <a:headEnd/>
            <a:tailEnd/>
          </a:ln>
          <a:effectLst/>
        </p:spPr>
        <p:txBody>
          <a:bodyPr>
            <a:spAutoFit/>
          </a:bodyPr>
          <a:lstStyle/>
          <a:p>
            <a:pPr indent="457200" algn="l"/>
            <a:r>
              <a:rPr lang="en-US" sz="2400" b="1" i="1">
                <a:latin typeface="Times New Roman" pitchFamily="18" charset="0"/>
                <a:cs typeface="Times New Roman" pitchFamily="18" charset="0"/>
              </a:rPr>
              <a:t>Manufacturing</a:t>
            </a:r>
            <a:endParaRPr lang="en-US" sz="2400" b="1">
              <a:latin typeface="Times New Roman" pitchFamily="18" charset="0"/>
              <a:cs typeface="Times New Roman" pitchFamily="18" charset="0"/>
            </a:endParaRPr>
          </a:p>
          <a:p>
            <a:pPr indent="457200" algn="l"/>
            <a:r>
              <a:rPr lang="en-US" sz="1800">
                <a:latin typeface="Times New Roman" pitchFamily="18" charset="0"/>
                <a:cs typeface="Times New Roman" pitchFamily="18" charset="0"/>
              </a:rPr>
              <a:t> </a:t>
            </a:r>
          </a:p>
          <a:p>
            <a:pPr indent="457200" algn="l"/>
            <a:r>
              <a:rPr lang="en-US" sz="1800" b="1">
                <a:latin typeface="Times New Roman" pitchFamily="18" charset="0"/>
                <a:cs typeface="Times New Roman" pitchFamily="18" charset="0"/>
              </a:rPr>
              <a:t>	</a:t>
            </a:r>
            <a:r>
              <a:rPr lang="en-US" sz="1600" b="1">
                <a:latin typeface="Times New Roman" pitchFamily="18" charset="0"/>
                <a:cs typeface="Times New Roman" pitchFamily="18" charset="0"/>
              </a:rPr>
              <a:t>ACI Fiberglass Phils., Inc.</a:t>
            </a:r>
          </a:p>
          <a:p>
            <a:pPr indent="457200" algn="l"/>
            <a:r>
              <a:rPr lang="en-US" sz="1600" b="1">
                <a:latin typeface="Times New Roman" pitchFamily="18" charset="0"/>
                <a:cs typeface="Times New Roman" pitchFamily="18" charset="0"/>
              </a:rPr>
              <a:t>	Arms Corporation</a:t>
            </a:r>
          </a:p>
          <a:p>
            <a:pPr indent="457200" algn="l"/>
            <a:r>
              <a:rPr lang="en-US" sz="1600" b="1">
                <a:latin typeface="Times New Roman" pitchFamily="18" charset="0"/>
                <a:cs typeface="Times New Roman" pitchFamily="18" charset="0"/>
              </a:rPr>
              <a:t>	Capital Garments Corp.</a:t>
            </a:r>
          </a:p>
          <a:p>
            <a:pPr indent="457200" algn="l"/>
            <a:r>
              <a:rPr lang="en-US" sz="1600" b="1">
                <a:latin typeface="Times New Roman" pitchFamily="18" charset="0"/>
                <a:cs typeface="Times New Roman" pitchFamily="18" charset="0"/>
              </a:rPr>
              <a:t>	Commonwealth Foods, Inc.</a:t>
            </a:r>
          </a:p>
          <a:p>
            <a:pPr indent="457200" algn="l">
              <a:lnSpc>
                <a:spcPct val="90000"/>
              </a:lnSpc>
            </a:pPr>
            <a:r>
              <a:rPr lang="en-US" sz="1600" b="1">
                <a:latin typeface="Times New Roman" pitchFamily="18" charset="0"/>
                <a:cs typeface="Times New Roman" pitchFamily="18" charset="0"/>
              </a:rPr>
              <a:t>	Concrete Aggregates Inc.</a:t>
            </a:r>
          </a:p>
          <a:p>
            <a:pPr indent="457200" algn="l"/>
            <a:r>
              <a:rPr lang="en-US" sz="1600" b="1">
                <a:latin typeface="Times New Roman" pitchFamily="18" charset="0"/>
                <a:cs typeface="Times New Roman" pitchFamily="18" charset="0"/>
              </a:rPr>
              <a:t>        Dunlop Slazenger (Phils.) Inc.</a:t>
            </a:r>
          </a:p>
          <a:p>
            <a:pPr indent="457200" algn="l"/>
            <a:r>
              <a:rPr lang="en-US" sz="1600" b="1">
                <a:latin typeface="Times New Roman" pitchFamily="18" charset="0"/>
                <a:cs typeface="Times New Roman" pitchFamily="18" charset="0"/>
              </a:rPr>
              <a:t>        Dynacraft, Inc.</a:t>
            </a:r>
          </a:p>
          <a:p>
            <a:pPr indent="457200" algn="l"/>
            <a:r>
              <a:rPr lang="en-US" sz="1600" b="1">
                <a:latin typeface="Times New Roman" pitchFamily="18" charset="0"/>
                <a:cs typeface="Times New Roman" pitchFamily="18" charset="0"/>
              </a:rPr>
              <a:t>	Fashione Fabrics, Inc.</a:t>
            </a:r>
          </a:p>
          <a:p>
            <a:pPr indent="457200" algn="l"/>
            <a:r>
              <a:rPr lang="en-US" sz="1600" b="1">
                <a:latin typeface="Times New Roman" pitchFamily="18" charset="0"/>
                <a:cs typeface="Times New Roman" pitchFamily="18" charset="0"/>
              </a:rPr>
              <a:t>        First Asia Ventures Capital Inc. </a:t>
            </a:r>
          </a:p>
          <a:p>
            <a:pPr indent="457200" algn="l"/>
            <a:r>
              <a:rPr lang="en-US" sz="1600" b="1">
                <a:latin typeface="Times New Roman" pitchFamily="18" charset="0"/>
                <a:cs typeface="Times New Roman" pitchFamily="18" charset="0"/>
              </a:rPr>
              <a:t>        Freysinnet Phil., Inc.</a:t>
            </a:r>
          </a:p>
          <a:p>
            <a:pPr indent="457200" algn="l"/>
            <a:r>
              <a:rPr lang="en-US" sz="1600" b="1">
                <a:latin typeface="Times New Roman" pitchFamily="18" charset="0"/>
                <a:cs typeface="Times New Roman" pitchFamily="18" charset="0"/>
              </a:rPr>
              <a:t>        Fuller O'Brien Paint Co., Inc.</a:t>
            </a:r>
          </a:p>
          <a:p>
            <a:pPr indent="457200" algn="l"/>
            <a:r>
              <a:rPr lang="en-US" sz="1600" b="1">
                <a:latin typeface="Times New Roman" pitchFamily="18" charset="0"/>
                <a:cs typeface="Times New Roman" pitchFamily="18" charset="0"/>
              </a:rPr>
              <a:t>	Greenfield B</a:t>
            </a:r>
          </a:p>
          <a:p>
            <a:pPr indent="457200" algn="l"/>
            <a:r>
              <a:rPr lang="en-US" sz="1600" b="1">
                <a:latin typeface="Times New Roman" pitchFamily="18" charset="0"/>
                <a:cs typeface="Times New Roman" pitchFamily="18" charset="0"/>
              </a:rPr>
              <a:t>	Harman Manufacturing Inc.</a:t>
            </a:r>
          </a:p>
          <a:p>
            <a:pPr indent="457200" algn="l"/>
            <a:r>
              <a:rPr lang="en-US" sz="1600" b="1">
                <a:latin typeface="Times New Roman" pitchFamily="18" charset="0"/>
                <a:cs typeface="Times New Roman" pitchFamily="18" charset="0"/>
              </a:rPr>
              <a:t>	Imarflex Battery Manufacturing Corp.</a:t>
            </a:r>
          </a:p>
          <a:p>
            <a:pPr indent="457200" algn="l"/>
            <a:r>
              <a:rPr lang="en-US" sz="1600" b="1">
                <a:latin typeface="Times New Roman" pitchFamily="18" charset="0"/>
                <a:cs typeface="Times New Roman" pitchFamily="18" charset="0"/>
              </a:rPr>
              <a:t>	International Flavors and Fragrances</a:t>
            </a:r>
          </a:p>
          <a:p>
            <a:pPr indent="457200" algn="l"/>
            <a:r>
              <a:rPr lang="en-US" sz="1600" b="1">
                <a:latin typeface="Times New Roman" pitchFamily="18" charset="0"/>
                <a:cs typeface="Times New Roman" pitchFamily="18" charset="0"/>
              </a:rPr>
              <a:t>	Johnson &amp; Johnson (Phils.) Inc.</a:t>
            </a:r>
          </a:p>
          <a:p>
            <a:pPr indent="457200" algn="l"/>
            <a:r>
              <a:rPr lang="en-US" sz="1600" b="1">
                <a:latin typeface="Times New Roman" pitchFamily="18" charset="0"/>
                <a:cs typeface="Times New Roman" pitchFamily="18" charset="0"/>
              </a:rPr>
              <a:t>        Judy Philippines, Inc.</a:t>
            </a:r>
          </a:p>
          <a:p>
            <a:pPr indent="457200" algn="l"/>
            <a:r>
              <a:rPr lang="en-US" sz="1600" b="1">
                <a:latin typeface="Times New Roman" pitchFamily="18" charset="0"/>
                <a:cs typeface="Times New Roman" pitchFamily="18" charset="0"/>
              </a:rPr>
              <a:t>        Kohzan Cavite, Inc.</a:t>
            </a:r>
          </a:p>
          <a:p>
            <a:pPr indent="457200" algn="l"/>
            <a:r>
              <a:rPr lang="en-US" sz="1600" b="1">
                <a:latin typeface="Times New Roman" pitchFamily="18" charset="0"/>
                <a:cs typeface="Times New Roman" pitchFamily="18" charset="0"/>
              </a:rPr>
              <a:t>	L &amp; T International Group (Phils.) Inc.</a:t>
            </a:r>
          </a:p>
          <a:p>
            <a:pPr indent="457200" algn="l"/>
            <a:r>
              <a:rPr lang="en-US" sz="1600" b="1">
                <a:latin typeface="Times New Roman" pitchFamily="18" charset="0"/>
                <a:cs typeface="Times New Roman" pitchFamily="18" charset="0"/>
              </a:rPr>
              <a:t>        Liberty Commodities Corp.</a:t>
            </a:r>
          </a:p>
          <a:p>
            <a:pPr indent="457200" algn="l"/>
            <a:r>
              <a:rPr lang="en-US" sz="1600" b="1">
                <a:latin typeface="Times New Roman" pitchFamily="18" charset="0"/>
                <a:cs typeface="Times New Roman" pitchFamily="18" charset="0"/>
              </a:rPr>
              <a:t>	Mariveles Apparels Corp.</a:t>
            </a:r>
          </a:p>
          <a:p>
            <a:pPr indent="457200" algn="l"/>
            <a:r>
              <a:rPr lang="en-US" sz="1600" b="1">
                <a:latin typeface="Times New Roman" pitchFamily="18" charset="0"/>
                <a:cs typeface="Times New Roman" pitchFamily="18" charset="0"/>
              </a:rPr>
              <a:t>        Mattel Phils., Corp.</a:t>
            </a:r>
          </a:p>
          <a:p>
            <a:pPr indent="457200" algn="l"/>
            <a:r>
              <a:rPr lang="en-US" sz="1600" b="1">
                <a:latin typeface="Times New Roman" pitchFamily="18" charset="0"/>
                <a:cs typeface="Times New Roman" pitchFamily="18" charset="0"/>
              </a:rPr>
              <a:t>	Mega Paint &amp; Coating Corp.</a:t>
            </a:r>
          </a:p>
          <a:p>
            <a:pPr indent="457200" algn="l"/>
            <a:r>
              <a:rPr lang="en-US" sz="1600" b="1">
                <a:latin typeface="Times New Roman" pitchFamily="18" charset="0"/>
                <a:cs typeface="Times New Roman" pitchFamily="18" charset="0"/>
              </a:rPr>
              <a:t>        Multipure Phils. Corp.</a:t>
            </a:r>
          </a:p>
          <a:p>
            <a:pPr indent="457200" algn="l"/>
            <a:endParaRPr lang="en-US" sz="1600" b="1">
              <a:latin typeface="Times New Roman" pitchFamily="18" charset="0"/>
            </a:endParaRPr>
          </a:p>
        </p:txBody>
      </p:sp>
      <p:sp>
        <p:nvSpPr>
          <p:cNvPr id="14341" name="Rectangle 5"/>
          <p:cNvSpPr>
            <a:spLocks noChangeArrowheads="1"/>
          </p:cNvSpPr>
          <p:nvPr/>
        </p:nvSpPr>
        <p:spPr bwMode="auto">
          <a:xfrm>
            <a:off x="4572000" y="762000"/>
            <a:ext cx="9144000" cy="5715000"/>
          </a:xfrm>
          <a:prstGeom prst="rect">
            <a:avLst/>
          </a:prstGeom>
          <a:noFill/>
          <a:ln w="9525">
            <a:noFill/>
            <a:miter lim="800000"/>
            <a:headEnd/>
            <a:tailEnd/>
          </a:ln>
          <a:effectLst/>
        </p:spPr>
        <p:txBody>
          <a:bodyPr>
            <a:spAutoFit/>
          </a:bodyPr>
          <a:lstStyle/>
          <a:p>
            <a:pPr indent="457200" algn="l"/>
            <a:r>
              <a:rPr lang="en-US" sz="1600" b="1">
                <a:latin typeface="Times New Roman" pitchFamily="18" charset="0"/>
                <a:cs typeface="Times New Roman" pitchFamily="18" charset="0"/>
              </a:rPr>
              <a:t>PAMCOR (Mitsubishi) Inc.</a:t>
            </a:r>
          </a:p>
          <a:p>
            <a:pPr indent="457200" algn="l"/>
            <a:r>
              <a:rPr lang="en-US" sz="1600" b="1">
                <a:latin typeface="Times New Roman" pitchFamily="18" charset="0"/>
                <a:cs typeface="Times New Roman" pitchFamily="18" charset="0"/>
              </a:rPr>
              <a:t>Philippine Integrated Exporters, Inc.</a:t>
            </a:r>
          </a:p>
          <a:p>
            <a:pPr indent="457200" algn="l"/>
            <a:r>
              <a:rPr lang="en-US" sz="1600" b="1">
                <a:latin typeface="Times New Roman" pitchFamily="18" charset="0"/>
                <a:cs typeface="Times New Roman" pitchFamily="18" charset="0"/>
              </a:rPr>
              <a:t>Philippine Resins Industries Inc.</a:t>
            </a:r>
          </a:p>
          <a:p>
            <a:pPr indent="457200" algn="l"/>
            <a:r>
              <a:rPr lang="en-US" sz="1600" b="1">
                <a:latin typeface="Times New Roman" pitchFamily="18" charset="0"/>
                <a:cs typeface="Times New Roman" pitchFamily="18" charset="0"/>
              </a:rPr>
              <a:t>Philips Industrial Development, Inc.</a:t>
            </a:r>
          </a:p>
          <a:p>
            <a:pPr indent="457200" algn="l"/>
            <a:r>
              <a:rPr lang="en-US" sz="1600" b="1">
                <a:latin typeface="Times New Roman" pitchFamily="18" charset="0"/>
                <a:cs typeface="Times New Roman" pitchFamily="18" charset="0"/>
              </a:rPr>
              <a:t>Plastimer Industrial Corporation</a:t>
            </a:r>
          </a:p>
          <a:p>
            <a:pPr indent="457200" algn="l"/>
            <a:r>
              <a:rPr lang="en-US" sz="1600" b="1">
                <a:latin typeface="Times New Roman" pitchFamily="18" charset="0"/>
                <a:cs typeface="Times New Roman" pitchFamily="18" charset="0"/>
              </a:rPr>
              <a:t>Polyseal Manufacturing Industries Inc.</a:t>
            </a:r>
          </a:p>
          <a:p>
            <a:pPr indent="457200" algn="l"/>
            <a:r>
              <a:rPr lang="en-US" sz="1600" b="1">
                <a:latin typeface="Times New Roman" pitchFamily="18" charset="0"/>
                <a:cs typeface="Times New Roman" pitchFamily="18" charset="0"/>
              </a:rPr>
              <a:t>Republic Glass Corp.	</a:t>
            </a:r>
          </a:p>
          <a:p>
            <a:pPr indent="457200" algn="l"/>
            <a:r>
              <a:rPr lang="en-US" sz="1600" b="1">
                <a:latin typeface="Times New Roman" pitchFamily="18" charset="0"/>
                <a:cs typeface="Times New Roman" pitchFamily="18" charset="0"/>
              </a:rPr>
              <a:t>    	San Miguel Corp.</a:t>
            </a:r>
          </a:p>
          <a:p>
            <a:pPr indent="457200" algn="l"/>
            <a:r>
              <a:rPr lang="en-US" sz="1600" b="1">
                <a:latin typeface="Times New Roman" pitchFamily="18" charset="0"/>
                <a:cs typeface="Times New Roman" pitchFamily="18" charset="0"/>
              </a:rPr>
              <a:t>	San Miguel Group of Companies	</a:t>
            </a:r>
          </a:p>
          <a:p>
            <a:pPr indent="457200" algn="l"/>
            <a:r>
              <a:rPr lang="en-US" sz="1600" b="1">
                <a:latin typeface="Times New Roman" pitchFamily="18" charset="0"/>
                <a:cs typeface="Times New Roman" pitchFamily="18" charset="0"/>
              </a:rPr>
              <a:t>Sampo Technology (Phils.) Inc.</a:t>
            </a:r>
          </a:p>
          <a:p>
            <a:pPr indent="457200" algn="l"/>
            <a:r>
              <a:rPr lang="en-US" sz="1600" b="1">
                <a:latin typeface="Times New Roman" pitchFamily="18" charset="0"/>
                <a:cs typeface="Times New Roman" pitchFamily="18" charset="0"/>
              </a:rPr>
              <a:t>SC Johnson &amp; Son, Inc.</a:t>
            </a:r>
          </a:p>
          <a:p>
            <a:pPr indent="457200" algn="l"/>
            <a:r>
              <a:rPr lang="en-US" sz="1600" b="1">
                <a:latin typeface="Times New Roman" pitchFamily="18" charset="0"/>
                <a:cs typeface="Times New Roman" pitchFamily="18" charset="0"/>
              </a:rPr>
              <a:t>SEA Commercial Corporation </a:t>
            </a:r>
          </a:p>
          <a:p>
            <a:pPr indent="457200" algn="l"/>
            <a:r>
              <a:rPr lang="en-US" sz="1600" b="1">
                <a:latin typeface="Times New Roman" pitchFamily="18" charset="0"/>
                <a:cs typeface="Times New Roman" pitchFamily="18" charset="0"/>
              </a:rPr>
              <a:t>Semexco Marketing Inc.</a:t>
            </a:r>
          </a:p>
          <a:p>
            <a:pPr indent="457200" algn="l"/>
            <a:r>
              <a:rPr lang="en-US" sz="1600" b="1">
                <a:latin typeface="Times New Roman" pitchFamily="18" charset="0"/>
                <a:cs typeface="Times New Roman" pitchFamily="18" charset="0"/>
              </a:rPr>
              <a:t>Sime Darby Philippines Inc.</a:t>
            </a:r>
          </a:p>
          <a:p>
            <a:pPr indent="457200" algn="l"/>
            <a:r>
              <a:rPr lang="en-US" sz="1600" b="1">
                <a:latin typeface="Times New Roman" pitchFamily="18" charset="0"/>
                <a:cs typeface="Times New Roman" pitchFamily="18" charset="0"/>
              </a:rPr>
              <a:t>Solmac Marketing Inc. </a:t>
            </a:r>
          </a:p>
          <a:p>
            <a:pPr indent="457200" algn="l"/>
            <a:r>
              <a:rPr lang="en-US" sz="1600" b="1">
                <a:latin typeface="Times New Roman" pitchFamily="18" charset="0"/>
                <a:cs typeface="Times New Roman" pitchFamily="18" charset="0"/>
              </a:rPr>
              <a:t>Southern Energy Philippines</a:t>
            </a:r>
          </a:p>
          <a:p>
            <a:pPr indent="457200" algn="l"/>
            <a:r>
              <a:rPr lang="en-US" sz="1600" b="1">
                <a:latin typeface="Times New Roman" pitchFamily="18" charset="0"/>
                <a:cs typeface="Times New Roman" pitchFamily="18" charset="0"/>
              </a:rPr>
              <a:t>Texfiber, Inc.</a:t>
            </a:r>
          </a:p>
          <a:p>
            <a:pPr indent="457200" algn="l"/>
            <a:r>
              <a:rPr lang="en-US" sz="1600" b="1">
                <a:latin typeface="Times New Roman" pitchFamily="18" charset="0"/>
                <a:cs typeface="Times New Roman" pitchFamily="18" charset="0"/>
              </a:rPr>
              <a:t>Toyota Motor  Phils., Inc.</a:t>
            </a:r>
          </a:p>
          <a:p>
            <a:pPr indent="457200" algn="l"/>
            <a:r>
              <a:rPr lang="en-US" sz="1600" b="1">
                <a:latin typeface="Times New Roman" pitchFamily="18" charset="0"/>
                <a:cs typeface="Times New Roman" pitchFamily="18" charset="0"/>
              </a:rPr>
              <a:t>Trebel</a:t>
            </a:r>
          </a:p>
          <a:p>
            <a:pPr indent="457200" algn="l"/>
            <a:r>
              <a:rPr lang="en-US" sz="1600" b="1">
                <a:latin typeface="Times New Roman" pitchFamily="18" charset="0"/>
                <a:cs typeface="Times New Roman" pitchFamily="18" charset="0"/>
              </a:rPr>
              <a:t>Univille Motors Corp.</a:t>
            </a:r>
          </a:p>
          <a:p>
            <a:pPr indent="457200" algn="l"/>
            <a:r>
              <a:rPr lang="en-US" sz="1600" b="1">
                <a:latin typeface="Times New Roman" pitchFamily="18" charset="0"/>
                <a:cs typeface="Times New Roman" pitchFamily="18" charset="0"/>
              </a:rPr>
              <a:t>Warner Lambert Corp.</a:t>
            </a:r>
          </a:p>
          <a:p>
            <a:pPr indent="457200" algn="l"/>
            <a:r>
              <a:rPr lang="en-US" sz="1600" b="1">
                <a:latin typeface="Times New Roman" pitchFamily="18" charset="0"/>
                <a:cs typeface="Times New Roman" pitchFamily="18" charset="0"/>
              </a:rPr>
              <a:t>Worldwide Paper Mills, Inc.</a:t>
            </a:r>
          </a:p>
          <a:p>
            <a:pPr indent="457200" algn="l"/>
            <a:r>
              <a:rPr lang="en-US" sz="1600" b="1">
                <a:latin typeface="Times New Roman" pitchFamily="18" charset="0"/>
                <a:cs typeface="Times New Roman" pitchFamily="18" charset="0"/>
              </a:rPr>
              <a:t>YKL Laboratories</a:t>
            </a:r>
            <a:r>
              <a:rPr lang="en-US" sz="1600" b="1">
                <a:latin typeface="Times New Roman" pitchFamily="18" charset="0"/>
              </a:rPr>
              <a:t> </a:t>
            </a:r>
          </a:p>
        </p:txBody>
      </p:sp>
      <p:pic>
        <p:nvPicPr>
          <p:cNvPr id="14342" name="Picture 6" descr="C:\Program Files\Microsoft Office\Clipart\corpmm\motion\ag00459_.gif"/>
          <p:cNvPicPr>
            <a:picLocks noChangeAspect="1" noChangeArrowheads="1" noCrop="1"/>
          </p:cNvPicPr>
          <p:nvPr/>
        </p:nvPicPr>
        <p:blipFill>
          <a:blip r:embed="rId4"/>
          <a:srcRect/>
          <a:stretch>
            <a:fillRect/>
          </a:stretch>
        </p:blipFill>
        <p:spPr bwMode="auto">
          <a:xfrm>
            <a:off x="2971800" y="0"/>
            <a:ext cx="1973263" cy="1638300"/>
          </a:xfrm>
          <a:prstGeom prst="rect">
            <a:avLst/>
          </a:prstGeom>
          <a:noFill/>
        </p:spPr>
      </p:pic>
    </p:spTree>
  </p:cSld>
  <p:clrMapOvr>
    <a:masterClrMapping/>
  </p:clrMapOvr>
  <p:transition spd="slow" advTm="15000">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362" name="Object 2"/>
          <p:cNvGraphicFramePr>
            <a:graphicFrameLocks noChangeAspect="1"/>
          </p:cNvGraphicFramePr>
          <p:nvPr/>
        </p:nvGraphicFramePr>
        <p:xfrm>
          <a:off x="6248400" y="533400"/>
          <a:ext cx="2286000" cy="2133600"/>
        </p:xfrm>
        <a:graphic>
          <a:graphicData uri="http://schemas.openxmlformats.org/presentationml/2006/ole">
            <p:oleObj spid="_x0000_s15362" name="Photo Editor Photo" r:id="rId3" imgW="1619476" imgH="1533739" progId="">
              <p:embed/>
            </p:oleObj>
          </a:graphicData>
        </a:graphic>
      </p:graphicFrame>
      <p:sp>
        <p:nvSpPr>
          <p:cNvPr id="15363" name="Rectangle 3"/>
          <p:cNvSpPr>
            <a:spLocks noChangeArrowheads="1"/>
          </p:cNvSpPr>
          <p:nvPr/>
        </p:nvSpPr>
        <p:spPr bwMode="auto">
          <a:xfrm>
            <a:off x="0" y="279400"/>
            <a:ext cx="9144000" cy="5581650"/>
          </a:xfrm>
          <a:prstGeom prst="rect">
            <a:avLst/>
          </a:prstGeom>
          <a:noFill/>
          <a:ln w="9525">
            <a:noFill/>
            <a:miter lim="800000"/>
            <a:headEnd/>
            <a:tailEnd/>
          </a:ln>
          <a:effectLst/>
        </p:spPr>
        <p:txBody>
          <a:bodyPr>
            <a:spAutoFit/>
          </a:bodyPr>
          <a:lstStyle/>
          <a:p>
            <a:pPr indent="457200" algn="l">
              <a:tabLst>
                <a:tab pos="457200" algn="l"/>
                <a:tab pos="914400" algn="l"/>
                <a:tab pos="1676400" algn="l"/>
              </a:tabLst>
            </a:pPr>
            <a:r>
              <a:rPr lang="en-US" sz="1200" b="1" i="1">
                <a:latin typeface="Times New Roman" pitchFamily="18" charset="0"/>
                <a:cs typeface="Times New Roman" pitchFamily="18" charset="0"/>
              </a:rPr>
              <a:t> </a:t>
            </a:r>
            <a:endParaRPr lang="en-US" sz="1000" b="1" i="1">
              <a:latin typeface="Times New Roman" pitchFamily="18" charset="0"/>
              <a:cs typeface="Times New Roman" pitchFamily="18" charset="0"/>
            </a:endParaRPr>
          </a:p>
          <a:p>
            <a:pPr indent="457200" algn="l">
              <a:tabLst>
                <a:tab pos="457200" algn="l"/>
                <a:tab pos="914400" algn="l"/>
                <a:tab pos="1676400" algn="l"/>
              </a:tabLst>
            </a:pPr>
            <a:r>
              <a:rPr lang="en-US" sz="1200" b="1" i="1">
                <a:latin typeface="Times New Roman" pitchFamily="18" charset="0"/>
                <a:cs typeface="Times New Roman" pitchFamily="18" charset="0"/>
              </a:rPr>
              <a:t>  </a:t>
            </a:r>
            <a:endParaRPr lang="en-US" sz="1000" b="1" i="1">
              <a:latin typeface="Times New Roman" pitchFamily="18" charset="0"/>
              <a:cs typeface="Times New Roman" pitchFamily="18" charset="0"/>
            </a:endParaRPr>
          </a:p>
          <a:p>
            <a:pPr indent="457200" algn="l">
              <a:tabLst>
                <a:tab pos="457200" algn="l"/>
                <a:tab pos="914400" algn="l"/>
                <a:tab pos="1676400" algn="l"/>
              </a:tabLst>
            </a:pPr>
            <a:r>
              <a:rPr lang="en-US" sz="2400" b="1" i="1">
                <a:latin typeface="Times New Roman" pitchFamily="18" charset="0"/>
                <a:cs typeface="Times New Roman" pitchFamily="18" charset="0"/>
              </a:rPr>
              <a:t>Banking</a:t>
            </a:r>
          </a:p>
          <a:p>
            <a:pPr indent="457200" algn="l">
              <a:tabLst>
                <a:tab pos="457200" algn="l"/>
                <a:tab pos="914400" algn="l"/>
                <a:tab pos="1676400" algn="l"/>
              </a:tabLst>
            </a:pPr>
            <a:r>
              <a:rPr lang="en-US" sz="2400" b="1" i="1">
                <a:latin typeface="Times New Roman" pitchFamily="18" charset="0"/>
                <a:cs typeface="Times New Roman" pitchFamily="18" charset="0"/>
              </a:rPr>
              <a:t> </a:t>
            </a:r>
          </a:p>
          <a:p>
            <a:pPr indent="457200" algn="l">
              <a:tabLst>
                <a:tab pos="457200" algn="l"/>
                <a:tab pos="914400" algn="l"/>
                <a:tab pos="1676400" algn="l"/>
              </a:tabLst>
            </a:pPr>
            <a:r>
              <a:rPr lang="en-US" sz="1800" b="1">
                <a:latin typeface="Times New Roman" pitchFamily="18" charset="0"/>
                <a:cs typeface="Times New Roman" pitchFamily="18" charset="0"/>
              </a:rPr>
              <a:t>	Bank of the Philippine Islands</a:t>
            </a:r>
          </a:p>
          <a:p>
            <a:pPr indent="457200" algn="l">
              <a:tabLst>
                <a:tab pos="457200" algn="l"/>
                <a:tab pos="914400" algn="l"/>
                <a:tab pos="1676400" algn="l"/>
              </a:tabLst>
            </a:pPr>
            <a:r>
              <a:rPr lang="en-US" sz="1800" b="1">
                <a:latin typeface="Times New Roman" pitchFamily="18" charset="0"/>
                <a:cs typeface="Times New Roman" pitchFamily="18" charset="0"/>
              </a:rPr>
              <a:t>	BPI Family Bank</a:t>
            </a:r>
          </a:p>
          <a:p>
            <a:pPr indent="457200" algn="l">
              <a:tabLst>
                <a:tab pos="457200" algn="l"/>
                <a:tab pos="914400" algn="l"/>
                <a:tab pos="1676400" algn="l"/>
              </a:tabLst>
            </a:pPr>
            <a:r>
              <a:rPr lang="en-US" sz="1800" b="1">
                <a:latin typeface="Times New Roman" pitchFamily="18" charset="0"/>
                <a:cs typeface="Times New Roman" pitchFamily="18" charset="0"/>
              </a:rPr>
              <a:t>	Far East Bank and Trust Company</a:t>
            </a:r>
          </a:p>
          <a:p>
            <a:pPr indent="457200" algn="l">
              <a:tabLst>
                <a:tab pos="457200" algn="l"/>
                <a:tab pos="914400" algn="l"/>
                <a:tab pos="1676400" algn="l"/>
              </a:tabLst>
            </a:pPr>
            <a:r>
              <a:rPr lang="en-US" sz="1800" b="1">
                <a:latin typeface="Times New Roman" pitchFamily="18" charset="0"/>
                <a:cs typeface="Times New Roman" pitchFamily="18" charset="0"/>
              </a:rPr>
              <a:t>	Asian Development Bank </a:t>
            </a:r>
          </a:p>
          <a:p>
            <a:pPr indent="457200" algn="l">
              <a:tabLst>
                <a:tab pos="457200" algn="l"/>
                <a:tab pos="914400" algn="l"/>
                <a:tab pos="1676400" algn="l"/>
              </a:tabLst>
            </a:pPr>
            <a:r>
              <a:rPr lang="en-US" sz="1800" b="1">
                <a:latin typeface="Times New Roman" pitchFamily="18" charset="0"/>
                <a:cs typeface="Times New Roman" pitchFamily="18" charset="0"/>
              </a:rPr>
              <a:t>	Bank of Commerce </a:t>
            </a:r>
          </a:p>
          <a:p>
            <a:pPr indent="457200" algn="l">
              <a:tabLst>
                <a:tab pos="457200" algn="l"/>
                <a:tab pos="914400" algn="l"/>
                <a:tab pos="1676400" algn="l"/>
              </a:tabLst>
            </a:pPr>
            <a:r>
              <a:rPr lang="en-US" sz="1800" b="1">
                <a:latin typeface="Times New Roman" pitchFamily="18" charset="0"/>
                <a:cs typeface="Times New Roman" pitchFamily="18" charset="0"/>
              </a:rPr>
              <a:t>	China Banking Corp.</a:t>
            </a:r>
          </a:p>
          <a:p>
            <a:pPr indent="457200" algn="l">
              <a:tabLst>
                <a:tab pos="457200" algn="l"/>
                <a:tab pos="914400" algn="l"/>
                <a:tab pos="1676400" algn="l"/>
              </a:tabLst>
            </a:pPr>
            <a:r>
              <a:rPr lang="en-US" sz="1800" b="1">
                <a:latin typeface="Times New Roman" pitchFamily="18" charset="0"/>
                <a:cs typeface="Times New Roman" pitchFamily="18" charset="0"/>
              </a:rPr>
              <a:t>	Philippine Veterans Bank</a:t>
            </a:r>
          </a:p>
          <a:p>
            <a:pPr indent="457200" algn="l">
              <a:tabLst>
                <a:tab pos="457200" algn="l"/>
                <a:tab pos="914400" algn="l"/>
                <a:tab pos="1676400" algn="l"/>
              </a:tabLst>
            </a:pPr>
            <a:r>
              <a:rPr lang="en-US" sz="1800" b="1">
                <a:latin typeface="Times New Roman" pitchFamily="18" charset="0"/>
                <a:cs typeface="Times New Roman" pitchFamily="18" charset="0"/>
              </a:rPr>
              <a:t>	Interbank	</a:t>
            </a:r>
          </a:p>
          <a:p>
            <a:pPr indent="457200" algn="l">
              <a:tabLst>
                <a:tab pos="457200" algn="l"/>
                <a:tab pos="914400" algn="l"/>
                <a:tab pos="1676400" algn="l"/>
              </a:tabLst>
            </a:pPr>
            <a:r>
              <a:rPr lang="en-US" sz="1800" b="1">
                <a:latin typeface="Times New Roman" pitchFamily="18" charset="0"/>
                <a:cs typeface="Times New Roman" pitchFamily="18" charset="0"/>
              </a:rPr>
              <a:t>	Rizal Commercial &amp; Banking Corporation</a:t>
            </a:r>
          </a:p>
          <a:p>
            <a:pPr indent="457200" algn="l">
              <a:tabLst>
                <a:tab pos="457200" algn="l"/>
                <a:tab pos="914400" algn="l"/>
                <a:tab pos="1676400" algn="l"/>
              </a:tabLst>
            </a:pPr>
            <a:r>
              <a:rPr lang="en-US" sz="1800" b="1">
                <a:latin typeface="Times New Roman" pitchFamily="18" charset="0"/>
                <a:cs typeface="Times New Roman" pitchFamily="18" charset="0"/>
              </a:rPr>
              <a:t>	Security Bank and Trust Company</a:t>
            </a:r>
          </a:p>
          <a:p>
            <a:pPr indent="457200" algn="l">
              <a:tabLst>
                <a:tab pos="457200" algn="l"/>
                <a:tab pos="914400" algn="l"/>
                <a:tab pos="1676400" algn="l"/>
              </a:tabLst>
            </a:pPr>
            <a:r>
              <a:rPr lang="en-US" sz="1800" b="1">
                <a:latin typeface="Times New Roman" pitchFamily="18" charset="0"/>
                <a:cs typeface="Times New Roman" pitchFamily="18" charset="0"/>
              </a:rPr>
              <a:t>	Pilipinas Bank</a:t>
            </a:r>
          </a:p>
          <a:p>
            <a:pPr indent="457200" algn="l">
              <a:tabLst>
                <a:tab pos="457200" algn="l"/>
                <a:tab pos="914400" algn="l"/>
                <a:tab pos="1676400" algn="l"/>
              </a:tabLst>
            </a:pPr>
            <a:r>
              <a:rPr lang="en-US" sz="1800" b="1">
                <a:latin typeface="Times New Roman" pitchFamily="18" charset="0"/>
                <a:cs typeface="Times New Roman" pitchFamily="18" charset="0"/>
              </a:rPr>
              <a:t>	Banco Filipino</a:t>
            </a:r>
          </a:p>
          <a:p>
            <a:pPr indent="457200" algn="l">
              <a:tabLst>
                <a:tab pos="457200" algn="l"/>
                <a:tab pos="914400" algn="l"/>
                <a:tab pos="1676400" algn="l"/>
              </a:tabLst>
            </a:pPr>
            <a:r>
              <a:rPr lang="en-US" sz="1800" b="1">
                <a:latin typeface="Times New Roman" pitchFamily="18" charset="0"/>
                <a:cs typeface="Times New Roman" pitchFamily="18" charset="0"/>
              </a:rPr>
              <a:t>	PCI Bank Academy</a:t>
            </a:r>
          </a:p>
          <a:p>
            <a:pPr indent="457200" algn="l">
              <a:tabLst>
                <a:tab pos="457200" algn="l"/>
                <a:tab pos="914400" algn="l"/>
                <a:tab pos="1676400" algn="l"/>
              </a:tabLst>
            </a:pPr>
            <a:r>
              <a:rPr lang="en-US" sz="1800" b="1">
                <a:latin typeface="Times New Roman" pitchFamily="18" charset="0"/>
                <a:cs typeface="Times New Roman" pitchFamily="18" charset="0"/>
              </a:rPr>
              <a:t>	Development Bank of the Philippines</a:t>
            </a:r>
          </a:p>
          <a:p>
            <a:pPr indent="457200" algn="l">
              <a:tabLst>
                <a:tab pos="457200" algn="l"/>
                <a:tab pos="914400" algn="l"/>
                <a:tab pos="1676400" algn="l"/>
              </a:tabLst>
            </a:pPr>
            <a:r>
              <a:rPr lang="en-US" sz="1800" b="1">
                <a:latin typeface="Times New Roman" pitchFamily="18" charset="0"/>
                <a:cs typeface="Times New Roman" pitchFamily="18" charset="0"/>
              </a:rPr>
              <a:t>	Luzon Development Bank</a:t>
            </a:r>
          </a:p>
          <a:p>
            <a:pPr indent="457200" algn="l">
              <a:tabLst>
                <a:tab pos="457200" algn="l"/>
                <a:tab pos="914400" algn="l"/>
                <a:tab pos="1676400" algn="l"/>
              </a:tabLst>
            </a:pPr>
            <a:endParaRPr lang="en-US" sz="1800" b="1">
              <a:latin typeface="Times New Roman" pitchFamily="18" charset="0"/>
            </a:endParaRPr>
          </a:p>
        </p:txBody>
      </p:sp>
      <p:pic>
        <p:nvPicPr>
          <p:cNvPr id="15364" name="Picture 4" descr="C:\Program Files\Microsoft Office\Clipart\standard\stddir1\bd06485_.wmf"/>
          <p:cNvPicPr>
            <a:picLocks noChangeAspect="1" noChangeArrowheads="1"/>
          </p:cNvPicPr>
          <p:nvPr/>
        </p:nvPicPr>
        <p:blipFill>
          <a:blip r:embed="rId4"/>
          <a:srcRect/>
          <a:stretch>
            <a:fillRect/>
          </a:stretch>
        </p:blipFill>
        <p:spPr bwMode="auto">
          <a:xfrm>
            <a:off x="5486400" y="3505200"/>
            <a:ext cx="2590800" cy="1946275"/>
          </a:xfrm>
          <a:prstGeom prst="rect">
            <a:avLst/>
          </a:prstGeom>
          <a:noFill/>
        </p:spPr>
      </p:pic>
    </p:spTree>
  </p:cSld>
  <p:clrMapOvr>
    <a:masterClrMapping/>
  </p:clrMapOvr>
  <p:transition spd="slow" advTm="15000">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1143000" y="2057400"/>
            <a:ext cx="6858000" cy="4157663"/>
          </a:xfrm>
          <a:prstGeom prst="rect">
            <a:avLst/>
          </a:prstGeom>
          <a:noFill/>
          <a:ln w="9525">
            <a:noFill/>
            <a:miter lim="800000"/>
            <a:headEnd/>
            <a:tailEnd/>
          </a:ln>
          <a:effectLst/>
        </p:spPr>
        <p:txBody>
          <a:bodyPr>
            <a:spAutoFit/>
          </a:bodyPr>
          <a:lstStyle/>
          <a:p>
            <a:pPr algn="l">
              <a:spcBef>
                <a:spcPct val="50000"/>
              </a:spcBef>
            </a:pPr>
            <a:r>
              <a:rPr lang="en-US" sz="2400">
                <a:latin typeface="Times New Roman" pitchFamily="18" charset="0"/>
                <a:cs typeface="Times New Roman" pitchFamily="18" charset="0"/>
              </a:rPr>
              <a:t> </a:t>
            </a:r>
          </a:p>
          <a:p>
            <a:pPr algn="l">
              <a:spcBef>
                <a:spcPct val="50000"/>
              </a:spcBef>
            </a:pPr>
            <a:r>
              <a:rPr lang="en-US" b="1" i="1">
                <a:latin typeface="Times New Roman" pitchFamily="18" charset="0"/>
                <a:cs typeface="Times New Roman" pitchFamily="18" charset="0"/>
              </a:rPr>
              <a:t>Religious / Community Groups</a:t>
            </a:r>
            <a:endParaRPr lang="en-US" sz="2400">
              <a:latin typeface="Times New Roman" pitchFamily="18" charset="0"/>
              <a:cs typeface="Times New Roman" pitchFamily="18" charset="0"/>
            </a:endParaRPr>
          </a:p>
          <a:p>
            <a:pPr algn="l">
              <a:lnSpc>
                <a:spcPct val="60000"/>
              </a:lnSpc>
              <a:spcBef>
                <a:spcPct val="50000"/>
              </a:spcBef>
            </a:pPr>
            <a:r>
              <a:rPr lang="en-US" sz="1800" b="1">
                <a:latin typeface="Times New Roman" pitchFamily="18" charset="0"/>
                <a:cs typeface="Times New Roman" pitchFamily="18" charset="0"/>
              </a:rPr>
              <a:t>	Philippine Episcopal Church</a:t>
            </a:r>
          </a:p>
          <a:p>
            <a:pPr algn="l">
              <a:lnSpc>
                <a:spcPct val="60000"/>
              </a:lnSpc>
              <a:spcBef>
                <a:spcPct val="50000"/>
              </a:spcBef>
            </a:pPr>
            <a:r>
              <a:rPr lang="en-US" sz="1800" b="1">
                <a:latin typeface="Times New Roman" pitchFamily="18" charset="0"/>
                <a:cs typeface="Times New Roman" pitchFamily="18" charset="0"/>
              </a:rPr>
              <a:t>                Cagayan Valley Integrated Agricultural Development Plan</a:t>
            </a:r>
          </a:p>
          <a:p>
            <a:pPr algn="l">
              <a:lnSpc>
                <a:spcPct val="60000"/>
              </a:lnSpc>
              <a:spcBef>
                <a:spcPct val="50000"/>
              </a:spcBef>
            </a:pPr>
            <a:r>
              <a:rPr lang="en-US" sz="1800" b="1">
                <a:latin typeface="Times New Roman" pitchFamily="18" charset="0"/>
                <a:cs typeface="Times New Roman" pitchFamily="18" charset="0"/>
              </a:rPr>
              <a:t>	Cooperatives for Farmers - Bicol Region</a:t>
            </a:r>
          </a:p>
          <a:p>
            <a:pPr algn="l">
              <a:lnSpc>
                <a:spcPct val="60000"/>
              </a:lnSpc>
              <a:spcBef>
                <a:spcPct val="50000"/>
              </a:spcBef>
            </a:pPr>
            <a:r>
              <a:rPr lang="en-US" sz="1800" b="1">
                <a:latin typeface="Times New Roman" pitchFamily="18" charset="0"/>
                <a:cs typeface="Times New Roman" pitchFamily="18" charset="0"/>
              </a:rPr>
              <a:t>	Samahang Bayanihan - Pasay City</a:t>
            </a:r>
          </a:p>
          <a:p>
            <a:pPr algn="l">
              <a:lnSpc>
                <a:spcPct val="60000"/>
              </a:lnSpc>
              <a:spcBef>
                <a:spcPct val="50000"/>
              </a:spcBef>
            </a:pPr>
            <a:r>
              <a:rPr lang="en-US" sz="1800" b="1">
                <a:latin typeface="Times New Roman" pitchFamily="18" charset="0"/>
                <a:cs typeface="Times New Roman" pitchFamily="18" charset="0"/>
              </a:rPr>
              <a:t>	Political Machinery for Mayor Calixto</a:t>
            </a:r>
          </a:p>
          <a:p>
            <a:pPr algn="l">
              <a:lnSpc>
                <a:spcPct val="60000"/>
              </a:lnSpc>
              <a:spcBef>
                <a:spcPct val="50000"/>
              </a:spcBef>
            </a:pPr>
            <a:r>
              <a:rPr lang="en-US" sz="1800" b="1">
                <a:latin typeface="Times New Roman" pitchFamily="18" charset="0"/>
                <a:cs typeface="Times New Roman" pitchFamily="18" charset="0"/>
              </a:rPr>
              <a:t>	Congressional Machinery for BC Movement - Batangas</a:t>
            </a:r>
          </a:p>
          <a:p>
            <a:pPr algn="l">
              <a:lnSpc>
                <a:spcPct val="60000"/>
              </a:lnSpc>
              <a:spcBef>
                <a:spcPct val="50000"/>
              </a:spcBef>
            </a:pPr>
            <a:r>
              <a:rPr lang="en-US" sz="1800" b="1">
                <a:latin typeface="Times New Roman" pitchFamily="18" charset="0"/>
                <a:cs typeface="Times New Roman" pitchFamily="18" charset="0"/>
              </a:rPr>
              <a:t>	Foundation for Professional Training Inc. (Opus Dei)</a:t>
            </a:r>
          </a:p>
          <a:p>
            <a:pPr algn="l">
              <a:lnSpc>
                <a:spcPct val="60000"/>
              </a:lnSpc>
              <a:spcBef>
                <a:spcPct val="50000"/>
              </a:spcBef>
            </a:pPr>
            <a:r>
              <a:rPr lang="en-US" sz="1800" b="1">
                <a:latin typeface="Times New Roman" pitchFamily="18" charset="0"/>
                <a:cs typeface="Times New Roman" pitchFamily="18" charset="0"/>
              </a:rPr>
              <a:t>	Visually Impaired Brotherhood for Excellent Services, Inc.</a:t>
            </a:r>
          </a:p>
          <a:p>
            <a:pPr algn="l">
              <a:lnSpc>
                <a:spcPct val="60000"/>
              </a:lnSpc>
              <a:spcBef>
                <a:spcPct val="50000"/>
              </a:spcBef>
            </a:pPr>
            <a:r>
              <a:rPr lang="en-US" sz="1800" b="1">
                <a:latin typeface="Times New Roman" pitchFamily="18" charset="0"/>
                <a:cs typeface="Times New Roman" pitchFamily="18" charset="0"/>
              </a:rPr>
              <a:t>	Knights of Columbus Fraternal Association of the 			</a:t>
            </a:r>
          </a:p>
          <a:p>
            <a:pPr algn="l">
              <a:lnSpc>
                <a:spcPct val="10000"/>
              </a:lnSpc>
              <a:spcBef>
                <a:spcPct val="50000"/>
              </a:spcBef>
            </a:pPr>
            <a:r>
              <a:rPr lang="en-US" sz="1800" b="1">
                <a:latin typeface="Times New Roman" pitchFamily="18" charset="0"/>
                <a:cs typeface="Times New Roman" pitchFamily="18" charset="0"/>
              </a:rPr>
              <a:t>		Philippines, Inc.</a:t>
            </a:r>
          </a:p>
        </p:txBody>
      </p:sp>
      <p:graphicFrame>
        <p:nvGraphicFramePr>
          <p:cNvPr id="16387" name="Object 3"/>
          <p:cNvGraphicFramePr>
            <a:graphicFrameLocks noChangeAspect="1"/>
          </p:cNvGraphicFramePr>
          <p:nvPr/>
        </p:nvGraphicFramePr>
        <p:xfrm>
          <a:off x="6629400" y="381000"/>
          <a:ext cx="2286000" cy="2133600"/>
        </p:xfrm>
        <a:graphic>
          <a:graphicData uri="http://schemas.openxmlformats.org/presentationml/2006/ole">
            <p:oleObj spid="_x0000_s16387" name="Photo Editor Photo" r:id="rId3" imgW="1619476" imgH="1533739" progId="">
              <p:embed/>
            </p:oleObj>
          </a:graphicData>
        </a:graphic>
      </p:graphicFrame>
      <p:pic>
        <p:nvPicPr>
          <p:cNvPr id="16390" name="Picture 6" descr="D:\Copy of D\Animated\More\church_glowing_sky_md_wht.gif"/>
          <p:cNvPicPr>
            <a:picLocks noChangeAspect="1" noChangeArrowheads="1" noCrop="1"/>
          </p:cNvPicPr>
          <p:nvPr/>
        </p:nvPicPr>
        <p:blipFill>
          <a:blip r:embed="rId4"/>
          <a:srcRect/>
          <a:stretch>
            <a:fillRect/>
          </a:stretch>
        </p:blipFill>
        <p:spPr bwMode="auto">
          <a:xfrm>
            <a:off x="533400" y="533400"/>
            <a:ext cx="2057400" cy="1790700"/>
          </a:xfrm>
          <a:prstGeom prst="rect">
            <a:avLst/>
          </a:prstGeom>
          <a:noFill/>
        </p:spPr>
      </p:pic>
      <p:pic>
        <p:nvPicPr>
          <p:cNvPr id="16391" name="Picture 7" descr="D:\Copy of D\Animated\More\hands_uplifted_to_the_cross_md_clr.gif"/>
          <p:cNvPicPr>
            <a:picLocks noChangeAspect="1" noChangeArrowheads="1" noCrop="1"/>
          </p:cNvPicPr>
          <p:nvPr/>
        </p:nvPicPr>
        <p:blipFill>
          <a:blip r:embed="rId5"/>
          <a:srcRect/>
          <a:stretch>
            <a:fillRect/>
          </a:stretch>
        </p:blipFill>
        <p:spPr bwMode="auto">
          <a:xfrm>
            <a:off x="7162800" y="4953000"/>
            <a:ext cx="1714500" cy="1600200"/>
          </a:xfrm>
          <a:prstGeom prst="rect">
            <a:avLst/>
          </a:prstGeom>
          <a:noFill/>
        </p:spPr>
      </p:pic>
      <p:pic>
        <p:nvPicPr>
          <p:cNvPr id="16392" name="Picture 8" descr="A:\pic7.jpg"/>
          <p:cNvPicPr>
            <a:picLocks noChangeAspect="1" noChangeArrowheads="1"/>
          </p:cNvPicPr>
          <p:nvPr/>
        </p:nvPicPr>
        <p:blipFill>
          <a:blip r:embed="rId6"/>
          <a:srcRect/>
          <a:stretch>
            <a:fillRect/>
          </a:stretch>
        </p:blipFill>
        <p:spPr bwMode="auto">
          <a:xfrm>
            <a:off x="2895600" y="228600"/>
            <a:ext cx="3114675" cy="2206625"/>
          </a:xfrm>
          <a:prstGeom prst="rect">
            <a:avLst/>
          </a:prstGeom>
          <a:noFill/>
        </p:spPr>
      </p:pic>
      <p:pic>
        <p:nvPicPr>
          <p:cNvPr id="16393" name="Picture 9" descr="A:\pic5.jpg"/>
          <p:cNvPicPr>
            <a:picLocks noChangeAspect="1" noChangeArrowheads="1"/>
          </p:cNvPicPr>
          <p:nvPr/>
        </p:nvPicPr>
        <p:blipFill>
          <a:blip r:embed="rId7" cstate="print"/>
          <a:srcRect/>
          <a:stretch>
            <a:fillRect/>
          </a:stretch>
        </p:blipFill>
        <p:spPr bwMode="auto">
          <a:xfrm>
            <a:off x="228600" y="4191000"/>
            <a:ext cx="1905000" cy="1636713"/>
          </a:xfrm>
          <a:prstGeom prst="rect">
            <a:avLst/>
          </a:prstGeom>
          <a:noFill/>
        </p:spPr>
      </p:pic>
    </p:spTree>
  </p:cSld>
  <p:clrMapOvr>
    <a:masterClrMapping/>
  </p:clrMapOvr>
  <p:transition spd="slow" advTm="15000">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Object 2"/>
          <p:cNvGraphicFramePr>
            <a:graphicFrameLocks noChangeAspect="1"/>
          </p:cNvGraphicFramePr>
          <p:nvPr/>
        </p:nvGraphicFramePr>
        <p:xfrm>
          <a:off x="6477000" y="304800"/>
          <a:ext cx="2286000" cy="2133600"/>
        </p:xfrm>
        <a:graphic>
          <a:graphicData uri="http://schemas.openxmlformats.org/presentationml/2006/ole">
            <p:oleObj spid="_x0000_s17410" name="Photo Editor Photo" r:id="rId3" imgW="1619476" imgH="1533739" progId="">
              <p:embed/>
            </p:oleObj>
          </a:graphicData>
        </a:graphic>
      </p:graphicFrame>
      <p:sp>
        <p:nvSpPr>
          <p:cNvPr id="17413" name="Rectangle 5"/>
          <p:cNvSpPr>
            <a:spLocks noChangeArrowheads="1"/>
          </p:cNvSpPr>
          <p:nvPr/>
        </p:nvSpPr>
        <p:spPr bwMode="auto">
          <a:xfrm>
            <a:off x="304800" y="304800"/>
            <a:ext cx="9144000" cy="3013075"/>
          </a:xfrm>
          <a:prstGeom prst="rect">
            <a:avLst/>
          </a:prstGeom>
          <a:noFill/>
          <a:ln w="9525">
            <a:noFill/>
            <a:miter lim="800000"/>
            <a:headEnd/>
            <a:tailEnd/>
          </a:ln>
          <a:effectLst/>
        </p:spPr>
        <p:txBody>
          <a:bodyPr>
            <a:spAutoFit/>
          </a:bodyPr>
          <a:lstStyle/>
          <a:p>
            <a:pPr algn="l"/>
            <a:r>
              <a:rPr lang="en-US" sz="2400" b="1" i="1">
                <a:latin typeface="Times New Roman" pitchFamily="18" charset="0"/>
                <a:cs typeface="Times New Roman" pitchFamily="18" charset="0"/>
              </a:rPr>
              <a:t> </a:t>
            </a:r>
            <a:endParaRPr lang="en-US" sz="2400" b="1">
              <a:latin typeface="Times New Roman" pitchFamily="18" charset="0"/>
              <a:cs typeface="Times New Roman" pitchFamily="18" charset="0"/>
            </a:endParaRPr>
          </a:p>
          <a:p>
            <a:pPr algn="l"/>
            <a:r>
              <a:rPr lang="en-US" sz="2400" b="1" i="1">
                <a:latin typeface="Times New Roman" pitchFamily="18" charset="0"/>
                <a:cs typeface="Times New Roman" pitchFamily="18" charset="0"/>
              </a:rPr>
              <a:t>Semi-Conductors</a:t>
            </a:r>
            <a:endParaRPr lang="en-US" sz="2400" b="1">
              <a:latin typeface="Times New Roman" pitchFamily="18" charset="0"/>
              <a:cs typeface="Times New Roman" pitchFamily="18" charset="0"/>
            </a:endParaRPr>
          </a:p>
          <a:p>
            <a:pPr algn="l"/>
            <a:r>
              <a:rPr lang="en-US" sz="2400" b="1">
                <a:latin typeface="Times New Roman" pitchFamily="18" charset="0"/>
                <a:cs typeface="Times New Roman" pitchFamily="18" charset="0"/>
              </a:rPr>
              <a:t> </a:t>
            </a:r>
          </a:p>
          <a:p>
            <a:pPr algn="l"/>
            <a:r>
              <a:rPr lang="en-US" sz="2400" b="1">
                <a:latin typeface="Times New Roman" pitchFamily="18" charset="0"/>
                <a:cs typeface="Times New Roman" pitchFamily="18" charset="0"/>
              </a:rPr>
              <a:t>	Fenics Corporation</a:t>
            </a:r>
          </a:p>
          <a:p>
            <a:pPr algn="l"/>
            <a:r>
              <a:rPr lang="en-US" sz="2400" b="1">
                <a:latin typeface="Times New Roman" pitchFamily="18" charset="0"/>
                <a:cs typeface="Times New Roman" pitchFamily="18" charset="0"/>
              </a:rPr>
              <a:t>	Fastech Micro Assembly and Test Inc.</a:t>
            </a:r>
          </a:p>
          <a:p>
            <a:pPr algn="l"/>
            <a:r>
              <a:rPr lang="en-US" sz="2400" b="1">
                <a:latin typeface="Times New Roman" pitchFamily="18" charset="0"/>
                <a:cs typeface="Times New Roman" pitchFamily="18" charset="0"/>
              </a:rPr>
              <a:t>	Ionics Corporation</a:t>
            </a:r>
          </a:p>
          <a:p>
            <a:pPr algn="l"/>
            <a:r>
              <a:rPr lang="en-US" sz="2400" b="1">
                <a:latin typeface="Times New Roman" pitchFamily="18" charset="0"/>
                <a:cs typeface="Times New Roman" pitchFamily="18" charset="0"/>
              </a:rPr>
              <a:t>	Sunward  Technologies Phils., Inc.</a:t>
            </a:r>
          </a:p>
          <a:p>
            <a:pPr algn="l"/>
            <a:r>
              <a:rPr lang="en-US" sz="2400" b="1">
                <a:latin typeface="Times New Roman" pitchFamily="18" charset="0"/>
                <a:cs typeface="Times New Roman" pitchFamily="18" charset="0"/>
              </a:rPr>
              <a:t>	Japan Aviation electronics </a:t>
            </a:r>
          </a:p>
        </p:txBody>
      </p:sp>
      <p:sp>
        <p:nvSpPr>
          <p:cNvPr id="17414" name="Rectangle 6"/>
          <p:cNvSpPr>
            <a:spLocks noChangeArrowheads="1"/>
          </p:cNvSpPr>
          <p:nvPr/>
        </p:nvSpPr>
        <p:spPr bwMode="auto">
          <a:xfrm>
            <a:off x="381000" y="4191000"/>
            <a:ext cx="9144000" cy="641350"/>
          </a:xfrm>
          <a:prstGeom prst="rect">
            <a:avLst/>
          </a:prstGeom>
          <a:noFill/>
          <a:ln w="9525">
            <a:noFill/>
            <a:miter lim="800000"/>
            <a:headEnd/>
            <a:tailEnd/>
          </a:ln>
          <a:effectLst/>
        </p:spPr>
        <p:txBody>
          <a:bodyPr>
            <a:spAutoFit/>
          </a:bodyPr>
          <a:lstStyle/>
          <a:p>
            <a:pPr algn="l"/>
            <a:r>
              <a:rPr lang="en-US" sz="1800" b="1">
                <a:latin typeface="Times New Roman" pitchFamily="18" charset="0"/>
                <a:cs typeface="Times New Roman" pitchFamily="18" charset="0"/>
              </a:rPr>
              <a:t>	</a:t>
            </a:r>
          </a:p>
          <a:p>
            <a:pPr algn="l"/>
            <a:endParaRPr lang="en-US" sz="1800" b="1">
              <a:latin typeface="Times New Roman" pitchFamily="18" charset="0"/>
            </a:endParaRPr>
          </a:p>
        </p:txBody>
      </p:sp>
      <p:sp>
        <p:nvSpPr>
          <p:cNvPr id="17416" name="Rectangle 8"/>
          <p:cNvSpPr>
            <a:spLocks noChangeArrowheads="1"/>
          </p:cNvSpPr>
          <p:nvPr/>
        </p:nvSpPr>
        <p:spPr bwMode="auto">
          <a:xfrm>
            <a:off x="5029200" y="4114800"/>
            <a:ext cx="4572000" cy="1714500"/>
          </a:xfrm>
          <a:prstGeom prst="rect">
            <a:avLst/>
          </a:prstGeom>
          <a:noFill/>
          <a:ln w="9525">
            <a:noFill/>
            <a:miter lim="800000"/>
            <a:headEnd/>
            <a:tailEnd/>
          </a:ln>
          <a:effectLst/>
        </p:spPr>
        <p:txBody>
          <a:bodyPr>
            <a:spAutoFit/>
          </a:bodyPr>
          <a:lstStyle/>
          <a:p>
            <a:pPr algn="l">
              <a:lnSpc>
                <a:spcPct val="50000"/>
              </a:lnSpc>
              <a:spcBef>
                <a:spcPct val="50000"/>
              </a:spcBef>
            </a:pPr>
            <a:r>
              <a:rPr lang="en-US" sz="2400" b="1" i="1">
                <a:latin typeface="Times New Roman" pitchFamily="18" charset="0"/>
                <a:cs typeface="Times New Roman" pitchFamily="18" charset="0"/>
              </a:rPr>
              <a:t>Computers</a:t>
            </a:r>
            <a:endParaRPr lang="en-US" sz="2400" b="1">
              <a:latin typeface="Times New Roman" pitchFamily="18" charset="0"/>
              <a:cs typeface="Times New Roman" pitchFamily="18" charset="0"/>
            </a:endParaRPr>
          </a:p>
          <a:p>
            <a:pPr algn="l">
              <a:lnSpc>
                <a:spcPct val="50000"/>
              </a:lnSpc>
              <a:spcBef>
                <a:spcPct val="50000"/>
              </a:spcBef>
            </a:pPr>
            <a:r>
              <a:rPr lang="en-US" sz="2400" b="1">
                <a:latin typeface="Times New Roman" pitchFamily="18" charset="0"/>
                <a:cs typeface="Times New Roman" pitchFamily="18" charset="0"/>
              </a:rPr>
              <a:t>	</a:t>
            </a:r>
            <a:r>
              <a:rPr lang="en-US" sz="1800" b="1">
                <a:latin typeface="Times New Roman" pitchFamily="18" charset="0"/>
                <a:cs typeface="Times New Roman" pitchFamily="18" charset="0"/>
              </a:rPr>
              <a:t>IBM</a:t>
            </a:r>
          </a:p>
          <a:p>
            <a:pPr algn="l">
              <a:lnSpc>
                <a:spcPct val="50000"/>
              </a:lnSpc>
              <a:spcBef>
                <a:spcPct val="50000"/>
              </a:spcBef>
            </a:pPr>
            <a:r>
              <a:rPr lang="en-US" sz="1800" b="1">
                <a:latin typeface="Times New Roman" pitchFamily="18" charset="0"/>
                <a:cs typeface="Times New Roman" pitchFamily="18" charset="0"/>
              </a:rPr>
              <a:t>	NCR</a:t>
            </a:r>
          </a:p>
          <a:p>
            <a:pPr algn="l">
              <a:lnSpc>
                <a:spcPct val="120000"/>
              </a:lnSpc>
              <a:spcBef>
                <a:spcPct val="50000"/>
              </a:spcBef>
            </a:pPr>
            <a:r>
              <a:rPr lang="en-US" sz="1800" b="1">
                <a:latin typeface="Times New Roman" pitchFamily="18" charset="0"/>
                <a:cs typeface="Times New Roman" pitchFamily="18" charset="0"/>
              </a:rPr>
              <a:t>	Sperry Univac, Inc. (AsiA)		Uniphil Computer Corp.</a:t>
            </a:r>
          </a:p>
        </p:txBody>
      </p:sp>
      <p:pic>
        <p:nvPicPr>
          <p:cNvPr id="17420" name="Picture 12" descr="D:\Copy of D\Animated\More\anylizing_computer_10066WHT.gif"/>
          <p:cNvPicPr>
            <a:picLocks noChangeAspect="1" noChangeArrowheads="1" noCrop="1"/>
          </p:cNvPicPr>
          <p:nvPr/>
        </p:nvPicPr>
        <p:blipFill>
          <a:blip r:embed="rId4"/>
          <a:srcRect/>
          <a:stretch>
            <a:fillRect/>
          </a:stretch>
        </p:blipFill>
        <p:spPr bwMode="auto">
          <a:xfrm>
            <a:off x="6934200" y="2743200"/>
            <a:ext cx="1295400" cy="2286000"/>
          </a:xfrm>
          <a:prstGeom prst="rect">
            <a:avLst/>
          </a:prstGeom>
          <a:noFill/>
        </p:spPr>
      </p:pic>
      <p:pic>
        <p:nvPicPr>
          <p:cNvPr id="17423" name="Picture 15" descr="D:\Copy of D\Animated\Animation-4\terminal.gif"/>
          <p:cNvPicPr>
            <a:picLocks noChangeAspect="1" noChangeArrowheads="1" noCrop="1"/>
          </p:cNvPicPr>
          <p:nvPr/>
        </p:nvPicPr>
        <p:blipFill>
          <a:blip r:embed="rId5"/>
          <a:srcRect/>
          <a:stretch>
            <a:fillRect/>
          </a:stretch>
        </p:blipFill>
        <p:spPr bwMode="auto">
          <a:xfrm>
            <a:off x="1371600" y="3886200"/>
            <a:ext cx="2209800" cy="1676400"/>
          </a:xfrm>
          <a:prstGeom prst="rect">
            <a:avLst/>
          </a:prstGeom>
          <a:noFill/>
        </p:spPr>
      </p:pic>
      <p:pic>
        <p:nvPicPr>
          <p:cNvPr id="17424" name="Picture 16" descr="D:\Copy of D\Animated\More\computer_surfing_md_clr.gif"/>
          <p:cNvPicPr>
            <a:picLocks noChangeAspect="1" noChangeArrowheads="1" noCrop="1"/>
          </p:cNvPicPr>
          <p:nvPr/>
        </p:nvPicPr>
        <p:blipFill>
          <a:blip r:embed="rId6"/>
          <a:srcRect/>
          <a:stretch>
            <a:fillRect/>
          </a:stretch>
        </p:blipFill>
        <p:spPr bwMode="auto">
          <a:xfrm>
            <a:off x="4572000" y="609600"/>
            <a:ext cx="1371600" cy="1096963"/>
          </a:xfrm>
          <a:prstGeom prst="rect">
            <a:avLst/>
          </a:prstGeom>
          <a:noFill/>
        </p:spPr>
      </p:pic>
    </p:spTree>
  </p:cSld>
  <p:clrMapOvr>
    <a:masterClrMapping/>
  </p:clrMapOvr>
  <p:transition spd="slow" advTm="15000">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434" name="Object 2"/>
          <p:cNvGraphicFramePr>
            <a:graphicFrameLocks noChangeAspect="1"/>
          </p:cNvGraphicFramePr>
          <p:nvPr/>
        </p:nvGraphicFramePr>
        <p:xfrm>
          <a:off x="6248400" y="533400"/>
          <a:ext cx="2286000" cy="2133600"/>
        </p:xfrm>
        <a:graphic>
          <a:graphicData uri="http://schemas.openxmlformats.org/presentationml/2006/ole">
            <p:oleObj spid="_x0000_s18434" name="Photo Editor Photo" r:id="rId3" imgW="1619476" imgH="1533739" progId="">
              <p:embed/>
            </p:oleObj>
          </a:graphicData>
        </a:graphic>
      </p:graphicFrame>
      <p:sp>
        <p:nvSpPr>
          <p:cNvPr id="18435" name="Rectangle 3"/>
          <p:cNvSpPr>
            <a:spLocks noChangeArrowheads="1"/>
          </p:cNvSpPr>
          <p:nvPr/>
        </p:nvSpPr>
        <p:spPr bwMode="auto">
          <a:xfrm>
            <a:off x="0" y="2181225"/>
            <a:ext cx="9144000" cy="3568700"/>
          </a:xfrm>
          <a:prstGeom prst="rect">
            <a:avLst/>
          </a:prstGeom>
          <a:noFill/>
          <a:ln w="9525">
            <a:noFill/>
            <a:miter lim="800000"/>
            <a:headEnd/>
            <a:tailEnd/>
          </a:ln>
          <a:effectLst/>
        </p:spPr>
        <p:txBody>
          <a:bodyPr>
            <a:spAutoFit/>
          </a:bodyPr>
          <a:lstStyle/>
          <a:p>
            <a:pPr indent="457200" algn="l"/>
            <a:r>
              <a:rPr lang="en-US" sz="1200" i="1">
                <a:latin typeface="Times New Roman" pitchFamily="18" charset="0"/>
                <a:cs typeface="Times New Roman" pitchFamily="18" charset="0"/>
              </a:rPr>
              <a:t> </a:t>
            </a:r>
            <a:endParaRPr lang="en-US" sz="1000">
              <a:latin typeface="Times New Roman" pitchFamily="18" charset="0"/>
              <a:cs typeface="Times New Roman" pitchFamily="18" charset="0"/>
            </a:endParaRPr>
          </a:p>
          <a:p>
            <a:pPr indent="457200" algn="l"/>
            <a:r>
              <a:rPr lang="en-US" sz="2400" b="1" i="1">
                <a:latin typeface="Times New Roman" pitchFamily="18" charset="0"/>
                <a:cs typeface="Times New Roman" pitchFamily="18" charset="0"/>
              </a:rPr>
              <a:t>Utilities/ Telecommunications</a:t>
            </a:r>
          </a:p>
          <a:p>
            <a:pPr indent="457200" algn="l"/>
            <a:r>
              <a:rPr lang="en-US" sz="1200">
                <a:latin typeface="Times New Roman" pitchFamily="18" charset="0"/>
                <a:cs typeface="Times New Roman" pitchFamily="18" charset="0"/>
              </a:rPr>
              <a:t> </a:t>
            </a:r>
            <a:endParaRPr lang="en-US" sz="1000">
              <a:latin typeface="Times New Roman" pitchFamily="18" charset="0"/>
              <a:cs typeface="Times New Roman" pitchFamily="18" charset="0"/>
            </a:endParaRPr>
          </a:p>
          <a:p>
            <a:pPr indent="457200" algn="l"/>
            <a:r>
              <a:rPr lang="en-US" sz="1800" b="1">
                <a:latin typeface="Times New Roman" pitchFamily="18" charset="0"/>
                <a:cs typeface="Times New Roman" pitchFamily="18" charset="0"/>
              </a:rPr>
              <a:t>	RCPI-Bayantel </a:t>
            </a:r>
          </a:p>
          <a:p>
            <a:pPr indent="457200" algn="l"/>
            <a:r>
              <a:rPr lang="en-US" sz="1800" b="1">
                <a:latin typeface="Times New Roman" pitchFamily="18" charset="0"/>
                <a:cs typeface="Times New Roman" pitchFamily="18" charset="0"/>
              </a:rPr>
              <a:t>	ICC Telecoms</a:t>
            </a:r>
          </a:p>
          <a:p>
            <a:pPr indent="457200" algn="l"/>
            <a:r>
              <a:rPr lang="en-US" sz="1800" b="1">
                <a:latin typeface="Times New Roman" pitchFamily="18" charset="0"/>
                <a:cs typeface="Times New Roman" pitchFamily="18" charset="0"/>
              </a:rPr>
              <a:t>	Globe-Mackay Cable and Radio Corp. - ITT</a:t>
            </a:r>
          </a:p>
          <a:p>
            <a:pPr indent="457200" algn="l"/>
            <a:r>
              <a:rPr lang="en-US" sz="1800" b="1">
                <a:latin typeface="Times New Roman" pitchFamily="18" charset="0"/>
                <a:cs typeface="Times New Roman" pitchFamily="18" charset="0"/>
              </a:rPr>
              <a:t>	Meralco</a:t>
            </a:r>
          </a:p>
          <a:p>
            <a:pPr indent="457200" algn="l"/>
            <a:r>
              <a:rPr lang="en-US" sz="1800" b="1">
                <a:latin typeface="Times New Roman" pitchFamily="18" charset="0"/>
                <a:cs typeface="Times New Roman" pitchFamily="18" charset="0"/>
              </a:rPr>
              <a:t>	Ogden Philippines Operating Inc.</a:t>
            </a:r>
          </a:p>
          <a:p>
            <a:pPr indent="457200" algn="l"/>
            <a:r>
              <a:rPr lang="en-US" sz="1800" b="1">
                <a:latin typeface="Times New Roman" pitchFamily="18" charset="0"/>
                <a:cs typeface="Times New Roman" pitchFamily="18" charset="0"/>
              </a:rPr>
              <a:t>	Philippine Long Distance Telephone Corp.</a:t>
            </a:r>
          </a:p>
          <a:p>
            <a:pPr indent="457200" algn="l"/>
            <a:r>
              <a:rPr lang="en-US" sz="1800" b="1">
                <a:latin typeface="Times New Roman" pitchFamily="18" charset="0"/>
                <a:cs typeface="Times New Roman" pitchFamily="18" charset="0"/>
              </a:rPr>
              <a:t>	Eastern Telecommunications Philippines Inc.</a:t>
            </a:r>
          </a:p>
          <a:p>
            <a:pPr indent="457200" algn="l"/>
            <a:r>
              <a:rPr lang="en-US" sz="1800" b="1">
                <a:latin typeface="Times New Roman" pitchFamily="18" charset="0"/>
                <a:cs typeface="Times New Roman" pitchFamily="18" charset="0"/>
              </a:rPr>
              <a:t>	Starpager 2000</a:t>
            </a:r>
          </a:p>
          <a:p>
            <a:pPr indent="457200" algn="l"/>
            <a:r>
              <a:rPr lang="en-US" sz="1800" b="1">
                <a:latin typeface="Times New Roman" pitchFamily="18" charset="0"/>
                <a:cs typeface="Times New Roman" pitchFamily="18" charset="0"/>
              </a:rPr>
              <a:t>	Telserv (Piltel/Beeper 150)</a:t>
            </a:r>
          </a:p>
          <a:p>
            <a:pPr indent="457200" algn="l"/>
            <a:r>
              <a:rPr lang="en-US" sz="1800" b="1">
                <a:latin typeface="Times New Roman" pitchFamily="18" charset="0"/>
                <a:cs typeface="Times New Roman" pitchFamily="18" charset="0"/>
              </a:rPr>
              <a:t>	AVT Inc.</a:t>
            </a:r>
            <a:r>
              <a:rPr lang="en-US" sz="1800" b="1">
                <a:latin typeface="Times New Roman" pitchFamily="18" charset="0"/>
              </a:rPr>
              <a:t> </a:t>
            </a:r>
          </a:p>
        </p:txBody>
      </p:sp>
      <p:pic>
        <p:nvPicPr>
          <p:cNvPr id="18437" name="Picture 5" descr="C:\Program Files\Microsoft Office\Clipart\WebArt\bd19547_.gif"/>
          <p:cNvPicPr>
            <a:picLocks noChangeAspect="1" noChangeArrowheads="1" noCrop="1"/>
          </p:cNvPicPr>
          <p:nvPr/>
        </p:nvPicPr>
        <p:blipFill>
          <a:blip r:embed="rId4"/>
          <a:srcRect/>
          <a:stretch>
            <a:fillRect/>
          </a:stretch>
        </p:blipFill>
        <p:spPr bwMode="auto">
          <a:xfrm>
            <a:off x="4572000" y="5029200"/>
            <a:ext cx="2079625" cy="1393825"/>
          </a:xfrm>
          <a:prstGeom prst="rect">
            <a:avLst/>
          </a:prstGeom>
          <a:noFill/>
        </p:spPr>
      </p:pic>
      <p:pic>
        <p:nvPicPr>
          <p:cNvPr id="18444" name="Picture 12" descr="C:\Program Files\Microsoft Office\Clipart\WebArt\bd19546_.gif"/>
          <p:cNvPicPr>
            <a:picLocks noChangeAspect="1" noChangeArrowheads="1" noCrop="1"/>
          </p:cNvPicPr>
          <p:nvPr/>
        </p:nvPicPr>
        <p:blipFill>
          <a:blip r:embed="rId5"/>
          <a:srcRect/>
          <a:stretch>
            <a:fillRect/>
          </a:stretch>
        </p:blipFill>
        <p:spPr bwMode="auto">
          <a:xfrm>
            <a:off x="6934200" y="2971800"/>
            <a:ext cx="1393825" cy="2079625"/>
          </a:xfrm>
          <a:prstGeom prst="rect">
            <a:avLst/>
          </a:prstGeom>
          <a:noFill/>
        </p:spPr>
      </p:pic>
      <p:pic>
        <p:nvPicPr>
          <p:cNvPr id="18445" name="Picture 13" descr="C:\Program Files\Microsoft Office\Clipart\WebArt\bd19586_.gif"/>
          <p:cNvPicPr>
            <a:picLocks noChangeAspect="1" noChangeArrowheads="1" noCrop="1"/>
          </p:cNvPicPr>
          <p:nvPr/>
        </p:nvPicPr>
        <p:blipFill>
          <a:blip r:embed="rId6"/>
          <a:srcRect/>
          <a:stretch>
            <a:fillRect/>
          </a:stretch>
        </p:blipFill>
        <p:spPr bwMode="auto">
          <a:xfrm>
            <a:off x="3124200" y="533400"/>
            <a:ext cx="2079625" cy="1393825"/>
          </a:xfrm>
          <a:prstGeom prst="rect">
            <a:avLst/>
          </a:prstGeom>
          <a:noFill/>
        </p:spPr>
      </p:pic>
      <p:pic>
        <p:nvPicPr>
          <p:cNvPr id="18446" name="Picture 14" descr="D:\Copy of D\Animated\More\cellguy_jumping_more_free_minutes_md_clr.gif"/>
          <p:cNvPicPr>
            <a:picLocks noChangeAspect="1" noChangeArrowheads="1" noCrop="1"/>
          </p:cNvPicPr>
          <p:nvPr/>
        </p:nvPicPr>
        <p:blipFill>
          <a:blip r:embed="rId7"/>
          <a:srcRect/>
          <a:stretch>
            <a:fillRect/>
          </a:stretch>
        </p:blipFill>
        <p:spPr bwMode="auto">
          <a:xfrm>
            <a:off x="609600" y="533400"/>
            <a:ext cx="2076450" cy="1524000"/>
          </a:xfrm>
          <a:prstGeom prst="rect">
            <a:avLst/>
          </a:prstGeom>
          <a:noFill/>
        </p:spPr>
      </p:pic>
    </p:spTree>
  </p:cSld>
  <p:clrMapOvr>
    <a:masterClrMapping/>
  </p:clrMapOvr>
  <p:transition spd="slow" advTm="15000">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Object 2"/>
          <p:cNvGraphicFramePr>
            <a:graphicFrameLocks noChangeAspect="1"/>
          </p:cNvGraphicFramePr>
          <p:nvPr/>
        </p:nvGraphicFramePr>
        <p:xfrm>
          <a:off x="6248400" y="533400"/>
          <a:ext cx="2286000" cy="2133600"/>
        </p:xfrm>
        <a:graphic>
          <a:graphicData uri="http://schemas.openxmlformats.org/presentationml/2006/ole">
            <p:oleObj spid="_x0000_s19458" name="Photo Editor Photo" r:id="rId3" imgW="1619476" imgH="1533739" progId="">
              <p:embed/>
            </p:oleObj>
          </a:graphicData>
        </a:graphic>
      </p:graphicFrame>
      <p:sp>
        <p:nvSpPr>
          <p:cNvPr id="19459" name="Rectangle 3"/>
          <p:cNvSpPr>
            <a:spLocks noChangeArrowheads="1"/>
          </p:cNvSpPr>
          <p:nvPr/>
        </p:nvSpPr>
        <p:spPr bwMode="auto">
          <a:xfrm>
            <a:off x="381000" y="3654425"/>
            <a:ext cx="9144000" cy="3203575"/>
          </a:xfrm>
          <a:prstGeom prst="rect">
            <a:avLst/>
          </a:prstGeom>
          <a:noFill/>
          <a:ln w="9525">
            <a:noFill/>
            <a:miter lim="800000"/>
            <a:headEnd/>
            <a:tailEnd/>
          </a:ln>
          <a:effectLst/>
        </p:spPr>
        <p:txBody>
          <a:bodyPr>
            <a:spAutoFit/>
          </a:bodyPr>
          <a:lstStyle/>
          <a:p>
            <a:pPr algn="l"/>
            <a:r>
              <a:rPr lang="en-US" sz="2400" b="1" i="1">
                <a:latin typeface="Times New Roman" pitchFamily="18" charset="0"/>
                <a:cs typeface="Times New Roman" pitchFamily="18" charset="0"/>
              </a:rPr>
              <a:t>Pharmaceutical </a:t>
            </a:r>
            <a:endParaRPr lang="en-US" sz="1000">
              <a:latin typeface="Times New Roman" pitchFamily="18" charset="0"/>
              <a:cs typeface="Times New Roman" pitchFamily="18" charset="0"/>
            </a:endParaRPr>
          </a:p>
          <a:p>
            <a:pPr algn="l"/>
            <a:r>
              <a:rPr lang="en-US" sz="1200">
                <a:latin typeface="Times New Roman" pitchFamily="18" charset="0"/>
                <a:cs typeface="Times New Roman" pitchFamily="18" charset="0"/>
              </a:rPr>
              <a:t>	</a:t>
            </a:r>
            <a:r>
              <a:rPr lang="en-US" sz="1800" b="1">
                <a:latin typeface="Times New Roman" pitchFamily="18" charset="0"/>
                <a:cs typeface="Times New Roman" pitchFamily="18" charset="0"/>
              </a:rPr>
              <a:t>United Laboratories, Inc.	      </a:t>
            </a:r>
            <a:r>
              <a:rPr lang="en-US" sz="1800" b="1">
                <a:latin typeface="Times New Roman" pitchFamily="18" charset="0"/>
              </a:rPr>
              <a:t>Elan Laboratories</a:t>
            </a:r>
          </a:p>
          <a:p>
            <a:pPr algn="l"/>
            <a:r>
              <a:rPr lang="en-US" sz="1800" b="1">
                <a:latin typeface="Times New Roman" pitchFamily="18" charset="0"/>
              </a:rPr>
              <a:t>	MetroPharma		      Pascual Laboratories</a:t>
            </a:r>
            <a:endParaRPr lang="en-US" sz="1800" b="1">
              <a:latin typeface="Times New Roman" pitchFamily="18" charset="0"/>
              <a:cs typeface="Times New Roman" pitchFamily="18" charset="0"/>
            </a:endParaRPr>
          </a:p>
          <a:p>
            <a:pPr algn="l"/>
            <a:r>
              <a:rPr lang="en-US" sz="1800" b="1">
                <a:latin typeface="Times New Roman" pitchFamily="18" charset="0"/>
                <a:cs typeface="Times New Roman" pitchFamily="18" charset="0"/>
              </a:rPr>
              <a:t>	Alcon Laboratories</a:t>
            </a:r>
          </a:p>
          <a:p>
            <a:pPr algn="l"/>
            <a:r>
              <a:rPr lang="en-US" sz="1800" b="1">
                <a:latin typeface="Times New Roman" pitchFamily="18" charset="0"/>
                <a:cs typeface="Times New Roman" pitchFamily="18" charset="0"/>
              </a:rPr>
              <a:t>	Diamond Laboratories, Inc.</a:t>
            </a:r>
          </a:p>
          <a:p>
            <a:pPr algn="l"/>
            <a:r>
              <a:rPr lang="en-US" sz="1800" b="1">
                <a:latin typeface="Times New Roman" pitchFamily="18" charset="0"/>
                <a:cs typeface="Times New Roman" pitchFamily="18" charset="0"/>
              </a:rPr>
              <a:t>	Med-Asia Inc.</a:t>
            </a:r>
          </a:p>
          <a:p>
            <a:pPr algn="l"/>
            <a:r>
              <a:rPr lang="en-US" sz="1800" b="1">
                <a:latin typeface="Times New Roman" pitchFamily="18" charset="0"/>
                <a:cs typeface="Times New Roman" pitchFamily="18" charset="0"/>
              </a:rPr>
              <a:t>	Spade Pharmaceuticals, Inc.</a:t>
            </a:r>
          </a:p>
          <a:p>
            <a:pPr algn="l"/>
            <a:r>
              <a:rPr lang="en-US" sz="1800" b="1">
                <a:latin typeface="Times New Roman" pitchFamily="18" charset="0"/>
                <a:cs typeface="Times New Roman" pitchFamily="18" charset="0"/>
              </a:rPr>
              <a:t>	Metro Drug Distribution Inc.</a:t>
            </a:r>
            <a:r>
              <a:rPr lang="en-US" sz="1800" b="1">
                <a:latin typeface="Times New Roman" pitchFamily="18" charset="0"/>
              </a:rPr>
              <a:t> </a:t>
            </a:r>
          </a:p>
          <a:p>
            <a:pPr algn="l"/>
            <a:r>
              <a:rPr lang="en-US" sz="1800" b="1">
                <a:latin typeface="Times New Roman" pitchFamily="18" charset="0"/>
              </a:rPr>
              <a:t>                Diethelm Philippines Inc.</a:t>
            </a:r>
          </a:p>
          <a:p>
            <a:pPr algn="l"/>
            <a:r>
              <a:rPr lang="en-US" sz="1800" b="1">
                <a:latin typeface="Times New Roman" pitchFamily="18" charset="0"/>
              </a:rPr>
              <a:t>	Novartis</a:t>
            </a:r>
          </a:p>
          <a:p>
            <a:pPr algn="l"/>
            <a:r>
              <a:rPr lang="en-US" sz="1800" b="1">
                <a:latin typeface="Times New Roman" pitchFamily="18" charset="0"/>
              </a:rPr>
              <a:t>	</a:t>
            </a:r>
          </a:p>
        </p:txBody>
      </p:sp>
      <p:sp>
        <p:nvSpPr>
          <p:cNvPr id="19460" name="Rectangle 4"/>
          <p:cNvSpPr>
            <a:spLocks noChangeArrowheads="1"/>
          </p:cNvSpPr>
          <p:nvPr/>
        </p:nvSpPr>
        <p:spPr bwMode="auto">
          <a:xfrm>
            <a:off x="381000" y="228600"/>
            <a:ext cx="9144000" cy="3660775"/>
          </a:xfrm>
          <a:prstGeom prst="rect">
            <a:avLst/>
          </a:prstGeom>
          <a:noFill/>
          <a:ln w="9525">
            <a:noFill/>
            <a:miter lim="800000"/>
            <a:headEnd/>
            <a:tailEnd/>
          </a:ln>
          <a:effectLst/>
        </p:spPr>
        <p:txBody>
          <a:bodyPr>
            <a:spAutoFit/>
          </a:bodyPr>
          <a:lstStyle/>
          <a:p>
            <a:pPr algn="l"/>
            <a:r>
              <a:rPr lang="en-US" sz="1200">
                <a:latin typeface="Times New Roman" pitchFamily="18" charset="0"/>
                <a:cs typeface="Times New Roman" pitchFamily="18" charset="0"/>
              </a:rPr>
              <a:t>	</a:t>
            </a:r>
            <a:endParaRPr lang="en-US" sz="1000">
              <a:latin typeface="Times New Roman" pitchFamily="18" charset="0"/>
              <a:cs typeface="Times New Roman" pitchFamily="18" charset="0"/>
            </a:endParaRPr>
          </a:p>
          <a:p>
            <a:pPr algn="l"/>
            <a:r>
              <a:rPr lang="en-US" sz="2400" b="1" i="1">
                <a:latin typeface="Times New Roman" pitchFamily="18" charset="0"/>
                <a:cs typeface="Times New Roman" pitchFamily="18" charset="0"/>
              </a:rPr>
              <a:t>Hotels/Restaurants/Food Chains</a:t>
            </a:r>
            <a:endParaRPr lang="en-US" sz="1000">
              <a:latin typeface="Times New Roman" pitchFamily="18" charset="0"/>
              <a:cs typeface="Times New Roman" pitchFamily="18" charset="0"/>
            </a:endParaRPr>
          </a:p>
          <a:p>
            <a:pPr algn="l"/>
            <a:r>
              <a:rPr lang="en-US" sz="1200">
                <a:latin typeface="Times New Roman" pitchFamily="18" charset="0"/>
                <a:cs typeface="Times New Roman" pitchFamily="18" charset="0"/>
              </a:rPr>
              <a:t>	</a:t>
            </a:r>
            <a:r>
              <a:rPr lang="en-US" sz="1800" b="1">
                <a:latin typeface="Times New Roman" pitchFamily="18" charset="0"/>
                <a:cs typeface="Times New Roman" pitchFamily="18" charset="0"/>
              </a:rPr>
              <a:t>Grand Hotels and Resorts Group</a:t>
            </a:r>
          </a:p>
          <a:p>
            <a:pPr algn="l"/>
            <a:r>
              <a:rPr lang="en-US" sz="1800" b="1">
                <a:latin typeface="Times New Roman" pitchFamily="18" charset="0"/>
                <a:cs typeface="Times New Roman" pitchFamily="18" charset="0"/>
              </a:rPr>
              <a:t>	Asian Institute of Tourism House</a:t>
            </a:r>
          </a:p>
          <a:p>
            <a:pPr algn="l"/>
            <a:r>
              <a:rPr lang="en-US" sz="1800" b="1">
                <a:latin typeface="Times New Roman" pitchFamily="18" charset="0"/>
                <a:cs typeface="Times New Roman" pitchFamily="18" charset="0"/>
              </a:rPr>
              <a:t>	Davao Insular Hotel</a:t>
            </a:r>
          </a:p>
          <a:p>
            <a:pPr algn="l"/>
            <a:r>
              <a:rPr lang="en-US" sz="1800" b="1">
                <a:latin typeface="Times New Roman" pitchFamily="18" charset="0"/>
                <a:cs typeface="Times New Roman" pitchFamily="18" charset="0"/>
              </a:rPr>
              <a:t>	Jollibee Foods Corp.</a:t>
            </a:r>
          </a:p>
          <a:p>
            <a:pPr algn="l"/>
            <a:r>
              <a:rPr lang="en-US" sz="1800" b="1">
                <a:latin typeface="Times New Roman" pitchFamily="18" charset="0"/>
                <a:cs typeface="Times New Roman" pitchFamily="18" charset="0"/>
              </a:rPr>
              <a:t>	Mandarin Hotel</a:t>
            </a:r>
          </a:p>
          <a:p>
            <a:pPr algn="l"/>
            <a:r>
              <a:rPr lang="en-US" sz="1800" b="1">
                <a:latin typeface="Times New Roman" pitchFamily="18" charset="0"/>
                <a:cs typeface="Times New Roman" pitchFamily="18" charset="0"/>
              </a:rPr>
              <a:t>	Max's Restaurants</a:t>
            </a:r>
          </a:p>
          <a:p>
            <a:pPr algn="l"/>
            <a:r>
              <a:rPr lang="en-US" sz="1800" b="1">
                <a:latin typeface="Times New Roman" pitchFamily="18" charset="0"/>
                <a:cs typeface="Times New Roman" pitchFamily="18" charset="0"/>
              </a:rPr>
              <a:t>	Mix Plant, Inc.</a:t>
            </a:r>
          </a:p>
          <a:p>
            <a:pPr algn="l"/>
            <a:r>
              <a:rPr lang="en-US" sz="1800" b="1">
                <a:latin typeface="Times New Roman" pitchFamily="18" charset="0"/>
                <a:cs typeface="Times New Roman" pitchFamily="18" charset="0"/>
              </a:rPr>
              <a:t>	Hotel Danarra and Resorts</a:t>
            </a:r>
          </a:p>
          <a:p>
            <a:pPr algn="l"/>
            <a:r>
              <a:rPr lang="en-US" sz="1800" b="1">
                <a:latin typeface="Times New Roman" pitchFamily="18" charset="0"/>
                <a:cs typeface="Times New Roman" pitchFamily="18" charset="0"/>
              </a:rPr>
              <a:t>	Sulo Hotel</a:t>
            </a:r>
          </a:p>
          <a:p>
            <a:pPr algn="l"/>
            <a:r>
              <a:rPr lang="en-US" sz="1800" b="1">
                <a:latin typeface="Times New Roman" pitchFamily="18" charset="0"/>
                <a:cs typeface="Times New Roman" pitchFamily="18" charset="0"/>
              </a:rPr>
              <a:t>	Red Ribbon Bakeshop</a:t>
            </a:r>
          </a:p>
          <a:p>
            <a:pPr algn="l"/>
            <a:r>
              <a:rPr lang="en-US" sz="1800" b="1">
                <a:latin typeface="Times New Roman" pitchFamily="18" charset="0"/>
                <a:cs typeface="Times New Roman" pitchFamily="18" charset="0"/>
              </a:rPr>
              <a:t>	Hard Rock Cafe</a:t>
            </a:r>
            <a:r>
              <a:rPr lang="en-US" sz="1800" b="1">
                <a:latin typeface="Times New Roman" pitchFamily="18" charset="0"/>
              </a:rPr>
              <a:t> </a:t>
            </a:r>
          </a:p>
        </p:txBody>
      </p:sp>
      <p:pic>
        <p:nvPicPr>
          <p:cNvPr id="19463" name="Picture 7" descr="C:\Program Files\Microsoft Office\Clipart\standard\stddir3\fd01579_.wmf"/>
          <p:cNvPicPr>
            <a:picLocks noChangeAspect="1" noChangeArrowheads="1"/>
          </p:cNvPicPr>
          <p:nvPr/>
        </p:nvPicPr>
        <p:blipFill>
          <a:blip r:embed="rId4"/>
          <a:srcRect/>
          <a:stretch>
            <a:fillRect/>
          </a:stretch>
        </p:blipFill>
        <p:spPr bwMode="auto">
          <a:xfrm>
            <a:off x="304800" y="1295400"/>
            <a:ext cx="1028700" cy="1905000"/>
          </a:xfrm>
          <a:prstGeom prst="rect">
            <a:avLst/>
          </a:prstGeom>
          <a:noFill/>
        </p:spPr>
      </p:pic>
      <p:sp>
        <p:nvSpPr>
          <p:cNvPr id="19470" name="Rectangle 14"/>
          <p:cNvSpPr>
            <a:spLocks noChangeArrowheads="1"/>
          </p:cNvSpPr>
          <p:nvPr/>
        </p:nvSpPr>
        <p:spPr bwMode="auto">
          <a:xfrm>
            <a:off x="4572000" y="5410200"/>
            <a:ext cx="9144000" cy="1006475"/>
          </a:xfrm>
          <a:prstGeom prst="rect">
            <a:avLst/>
          </a:prstGeom>
          <a:noFill/>
          <a:ln w="9525">
            <a:noFill/>
            <a:miter lim="800000"/>
            <a:headEnd/>
            <a:tailEnd/>
          </a:ln>
          <a:effectLst/>
        </p:spPr>
        <p:txBody>
          <a:bodyPr>
            <a:spAutoFit/>
          </a:bodyPr>
          <a:lstStyle/>
          <a:p>
            <a:pPr algn="l"/>
            <a:r>
              <a:rPr lang="en-US" sz="2400" b="1" i="1">
                <a:latin typeface="Times New Roman" pitchFamily="18" charset="0"/>
                <a:cs typeface="Times New Roman" pitchFamily="18" charset="0"/>
              </a:rPr>
              <a:t>Hospitals</a:t>
            </a:r>
            <a:endParaRPr lang="en-US" sz="2400" b="1">
              <a:latin typeface="Times New Roman" pitchFamily="18" charset="0"/>
              <a:cs typeface="Times New Roman" pitchFamily="18" charset="0"/>
            </a:endParaRPr>
          </a:p>
          <a:p>
            <a:pPr algn="l"/>
            <a:r>
              <a:rPr lang="en-US" sz="1800" b="1">
                <a:latin typeface="Times New Roman" pitchFamily="18" charset="0"/>
                <a:cs typeface="Times New Roman" pitchFamily="18" charset="0"/>
              </a:rPr>
              <a:t>	St. Luke's Medical Center</a:t>
            </a:r>
          </a:p>
          <a:p>
            <a:pPr algn="l"/>
            <a:r>
              <a:rPr lang="en-US" sz="1800" b="1">
                <a:latin typeface="Times New Roman" pitchFamily="18" charset="0"/>
                <a:cs typeface="Times New Roman" pitchFamily="18" charset="0"/>
              </a:rPr>
              <a:t>	Manila Central University</a:t>
            </a:r>
            <a:r>
              <a:rPr lang="en-US" sz="1800" b="1">
                <a:latin typeface="Times New Roman" pitchFamily="18" charset="0"/>
              </a:rPr>
              <a:t> </a:t>
            </a:r>
          </a:p>
        </p:txBody>
      </p:sp>
      <p:pic>
        <p:nvPicPr>
          <p:cNvPr id="19472" name="Picture 16" descr="D:\Copy of D\Animated\More\caducis_fly_md_clr.gif"/>
          <p:cNvPicPr>
            <a:picLocks noChangeAspect="1" noChangeArrowheads="1" noCrop="1"/>
          </p:cNvPicPr>
          <p:nvPr/>
        </p:nvPicPr>
        <p:blipFill>
          <a:blip r:embed="rId5"/>
          <a:srcRect/>
          <a:stretch>
            <a:fillRect/>
          </a:stretch>
        </p:blipFill>
        <p:spPr bwMode="auto">
          <a:xfrm>
            <a:off x="7772400" y="4191000"/>
            <a:ext cx="960438" cy="1501775"/>
          </a:xfrm>
          <a:prstGeom prst="rect">
            <a:avLst/>
          </a:prstGeom>
          <a:noFill/>
        </p:spPr>
      </p:pic>
      <p:pic>
        <p:nvPicPr>
          <p:cNvPr id="19473" name="Picture 17" descr="D:\Copy of D\Animated\More\chef_dominick_oven_range_stir_md_clr.gif"/>
          <p:cNvPicPr>
            <a:picLocks noChangeAspect="1" noChangeArrowheads="1" noCrop="1"/>
          </p:cNvPicPr>
          <p:nvPr/>
        </p:nvPicPr>
        <p:blipFill>
          <a:blip r:embed="rId6"/>
          <a:srcRect/>
          <a:stretch>
            <a:fillRect/>
          </a:stretch>
        </p:blipFill>
        <p:spPr bwMode="auto">
          <a:xfrm>
            <a:off x="4343400" y="1447800"/>
            <a:ext cx="1524000" cy="1676400"/>
          </a:xfrm>
          <a:prstGeom prst="rect">
            <a:avLst/>
          </a:prstGeom>
          <a:noFill/>
        </p:spPr>
      </p:pic>
    </p:spTree>
  </p:cSld>
  <p:clrMapOvr>
    <a:masterClrMapping/>
  </p:clrMapOvr>
  <p:transition spd="slow" advTm="15000">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2" name="Object 2"/>
          <p:cNvGraphicFramePr>
            <a:graphicFrameLocks noChangeAspect="1"/>
          </p:cNvGraphicFramePr>
          <p:nvPr/>
        </p:nvGraphicFramePr>
        <p:xfrm>
          <a:off x="6248400" y="533400"/>
          <a:ext cx="2286000" cy="2133600"/>
        </p:xfrm>
        <a:graphic>
          <a:graphicData uri="http://schemas.openxmlformats.org/presentationml/2006/ole">
            <p:oleObj spid="_x0000_s20482" name="Photo Editor Photo" r:id="rId3" imgW="1619476" imgH="1533739" progId="">
              <p:embed/>
            </p:oleObj>
          </a:graphicData>
        </a:graphic>
      </p:graphicFrame>
      <p:sp>
        <p:nvSpPr>
          <p:cNvPr id="20483" name="Rectangle 3"/>
          <p:cNvSpPr>
            <a:spLocks noChangeArrowheads="1"/>
          </p:cNvSpPr>
          <p:nvPr/>
        </p:nvSpPr>
        <p:spPr bwMode="auto">
          <a:xfrm>
            <a:off x="304800" y="2133600"/>
            <a:ext cx="9144000" cy="1281113"/>
          </a:xfrm>
          <a:prstGeom prst="rect">
            <a:avLst/>
          </a:prstGeom>
          <a:noFill/>
          <a:ln w="9525">
            <a:noFill/>
            <a:miter lim="800000"/>
            <a:headEnd/>
            <a:tailEnd/>
          </a:ln>
          <a:effectLst/>
        </p:spPr>
        <p:txBody>
          <a:bodyPr>
            <a:spAutoFit/>
          </a:bodyPr>
          <a:lstStyle/>
          <a:p>
            <a:pPr algn="l"/>
            <a:r>
              <a:rPr lang="en-US" sz="2400" b="1" i="1">
                <a:latin typeface="Times New Roman" pitchFamily="18" charset="0"/>
                <a:cs typeface="Times New Roman" pitchFamily="18" charset="0"/>
              </a:rPr>
              <a:t>Consultancy</a:t>
            </a:r>
            <a:endParaRPr lang="en-US" sz="1000">
              <a:latin typeface="Times New Roman" pitchFamily="18" charset="0"/>
              <a:cs typeface="Times New Roman" pitchFamily="18" charset="0"/>
            </a:endParaRPr>
          </a:p>
          <a:p>
            <a:pPr algn="l"/>
            <a:r>
              <a:rPr lang="en-US" sz="1200">
                <a:latin typeface="Times New Roman" pitchFamily="18" charset="0"/>
                <a:cs typeface="Times New Roman" pitchFamily="18" charset="0"/>
              </a:rPr>
              <a:t>	</a:t>
            </a:r>
            <a:r>
              <a:rPr lang="en-US" sz="1800" b="1">
                <a:latin typeface="Times New Roman" pitchFamily="18" charset="0"/>
                <a:cs typeface="Times New Roman" pitchFamily="18" charset="0"/>
              </a:rPr>
              <a:t>John Clements Consultants, Inc. - HRODD</a:t>
            </a:r>
          </a:p>
          <a:p>
            <a:pPr algn="l"/>
            <a:r>
              <a:rPr lang="en-US" sz="1800" b="1">
                <a:latin typeface="Times New Roman" pitchFamily="18" charset="0"/>
                <a:cs typeface="Times New Roman" pitchFamily="18" charset="0"/>
              </a:rPr>
              <a:t>	John Clements Consultant, Inc.</a:t>
            </a:r>
          </a:p>
          <a:p>
            <a:pPr algn="l"/>
            <a:r>
              <a:rPr lang="en-US" sz="1800" b="1">
                <a:latin typeface="Times New Roman" pitchFamily="18" charset="0"/>
                <a:cs typeface="Times New Roman" pitchFamily="18" charset="0"/>
              </a:rPr>
              <a:t>	Staffbuilders International</a:t>
            </a:r>
            <a:r>
              <a:rPr lang="en-US" sz="1800" b="1">
                <a:latin typeface="Times New Roman" pitchFamily="18" charset="0"/>
              </a:rPr>
              <a:t> </a:t>
            </a:r>
          </a:p>
        </p:txBody>
      </p:sp>
      <p:sp>
        <p:nvSpPr>
          <p:cNvPr id="20484" name="Rectangle 4"/>
          <p:cNvSpPr>
            <a:spLocks noChangeArrowheads="1"/>
          </p:cNvSpPr>
          <p:nvPr/>
        </p:nvSpPr>
        <p:spPr bwMode="auto">
          <a:xfrm>
            <a:off x="381000" y="1143000"/>
            <a:ext cx="9144000" cy="987425"/>
          </a:xfrm>
          <a:prstGeom prst="rect">
            <a:avLst/>
          </a:prstGeom>
          <a:noFill/>
          <a:ln w="9525">
            <a:noFill/>
            <a:miter lim="800000"/>
            <a:headEnd/>
            <a:tailEnd/>
          </a:ln>
          <a:effectLst/>
        </p:spPr>
        <p:txBody>
          <a:bodyPr>
            <a:spAutoFit/>
          </a:bodyPr>
          <a:lstStyle/>
          <a:p>
            <a:pPr algn="l"/>
            <a:r>
              <a:rPr lang="en-US" sz="1200">
                <a:latin typeface="Times New Roman" pitchFamily="18" charset="0"/>
                <a:cs typeface="Times New Roman" pitchFamily="18" charset="0"/>
              </a:rPr>
              <a:t> </a:t>
            </a:r>
            <a:endParaRPr lang="en-US" sz="1000">
              <a:latin typeface="Times New Roman" pitchFamily="18" charset="0"/>
              <a:cs typeface="Times New Roman" pitchFamily="18" charset="0"/>
            </a:endParaRPr>
          </a:p>
          <a:p>
            <a:pPr algn="l"/>
            <a:r>
              <a:rPr lang="en-US" sz="2400" b="1" i="1">
                <a:latin typeface="Times New Roman" pitchFamily="18" charset="0"/>
                <a:cs typeface="Times New Roman" pitchFamily="18" charset="0"/>
              </a:rPr>
              <a:t>Law Office </a:t>
            </a:r>
            <a:endParaRPr lang="en-US" sz="2400" b="1">
              <a:latin typeface="Times New Roman" pitchFamily="18" charset="0"/>
              <a:cs typeface="Times New Roman" pitchFamily="18" charset="0"/>
            </a:endParaRPr>
          </a:p>
          <a:p>
            <a:pPr algn="l"/>
            <a:r>
              <a:rPr lang="en-US" sz="1200">
                <a:latin typeface="Times New Roman" pitchFamily="18" charset="0"/>
                <a:cs typeface="Times New Roman" pitchFamily="18" charset="0"/>
              </a:rPr>
              <a:t> </a:t>
            </a:r>
            <a:endParaRPr lang="en-US" sz="1000">
              <a:latin typeface="Times New Roman" pitchFamily="18" charset="0"/>
              <a:cs typeface="Times New Roman" pitchFamily="18" charset="0"/>
            </a:endParaRPr>
          </a:p>
          <a:p>
            <a:pPr algn="l">
              <a:lnSpc>
                <a:spcPct val="60000"/>
              </a:lnSpc>
            </a:pPr>
            <a:r>
              <a:rPr lang="en-US" sz="1200">
                <a:latin typeface="Times New Roman" pitchFamily="18" charset="0"/>
                <a:cs typeface="Times New Roman" pitchFamily="18" charset="0"/>
              </a:rPr>
              <a:t>	</a:t>
            </a:r>
            <a:r>
              <a:rPr lang="en-US" sz="1800" b="1">
                <a:latin typeface="Times New Roman" pitchFamily="18" charset="0"/>
                <a:cs typeface="Times New Roman" pitchFamily="18" charset="0"/>
              </a:rPr>
              <a:t>Quasha, Ancheta, Peña, Nolasco Law Office</a:t>
            </a:r>
            <a:r>
              <a:rPr lang="en-US" sz="1800" b="1">
                <a:latin typeface="Times New Roman" pitchFamily="18" charset="0"/>
              </a:rPr>
              <a:t> </a:t>
            </a:r>
          </a:p>
        </p:txBody>
      </p:sp>
      <p:sp>
        <p:nvSpPr>
          <p:cNvPr id="20485" name="Rectangle 5"/>
          <p:cNvSpPr>
            <a:spLocks noChangeArrowheads="1"/>
          </p:cNvSpPr>
          <p:nvPr/>
        </p:nvSpPr>
        <p:spPr bwMode="auto">
          <a:xfrm>
            <a:off x="4191000" y="3429000"/>
            <a:ext cx="9144000" cy="2928938"/>
          </a:xfrm>
          <a:prstGeom prst="rect">
            <a:avLst/>
          </a:prstGeom>
          <a:noFill/>
          <a:ln w="9525">
            <a:noFill/>
            <a:miter lim="800000"/>
            <a:headEnd/>
            <a:tailEnd/>
          </a:ln>
          <a:effectLst/>
        </p:spPr>
        <p:txBody>
          <a:bodyPr>
            <a:spAutoFit/>
          </a:bodyPr>
          <a:lstStyle/>
          <a:p>
            <a:pPr algn="l"/>
            <a:r>
              <a:rPr lang="en-US" sz="2400" b="1" i="1">
                <a:latin typeface="Times New Roman" pitchFamily="18" charset="0"/>
                <a:cs typeface="Times New Roman" pitchFamily="18" charset="0"/>
              </a:rPr>
              <a:t>Insurance</a:t>
            </a:r>
            <a:endParaRPr lang="en-US" sz="1000">
              <a:latin typeface="Times New Roman" pitchFamily="18" charset="0"/>
              <a:cs typeface="Times New Roman" pitchFamily="18" charset="0"/>
            </a:endParaRPr>
          </a:p>
          <a:p>
            <a:pPr algn="l"/>
            <a:r>
              <a:rPr lang="en-US" sz="1200">
                <a:latin typeface="Times New Roman" pitchFamily="18" charset="0"/>
                <a:cs typeface="Times New Roman" pitchFamily="18" charset="0"/>
              </a:rPr>
              <a:t>	</a:t>
            </a:r>
            <a:r>
              <a:rPr lang="en-US" sz="1800" b="1">
                <a:latin typeface="Times New Roman" pitchFamily="18" charset="0"/>
                <a:cs typeface="Times New Roman" pitchFamily="18" charset="0"/>
              </a:rPr>
              <a:t>All Asia Capital &amp; Trust Corp.</a:t>
            </a:r>
          </a:p>
          <a:p>
            <a:pPr algn="l"/>
            <a:r>
              <a:rPr lang="en-US" sz="1800" b="1">
                <a:latin typeface="Times New Roman" pitchFamily="18" charset="0"/>
                <a:cs typeface="Times New Roman" pitchFamily="18" charset="0"/>
              </a:rPr>
              <a:t>	CCC Insurance</a:t>
            </a:r>
          </a:p>
          <a:p>
            <a:pPr algn="l"/>
            <a:r>
              <a:rPr lang="en-US" sz="1800" b="1">
                <a:latin typeface="Times New Roman" pitchFamily="18" charset="0"/>
                <a:cs typeface="Times New Roman" pitchFamily="18" charset="0"/>
              </a:rPr>
              <a:t>	Delgado Brothers, Inc.</a:t>
            </a:r>
          </a:p>
          <a:p>
            <a:pPr algn="l"/>
            <a:r>
              <a:rPr lang="en-US" sz="1800" b="1">
                <a:latin typeface="Times New Roman" pitchFamily="18" charset="0"/>
                <a:cs typeface="Times New Roman" pitchFamily="18" charset="0"/>
              </a:rPr>
              <a:t>	Loyola Plans, Inc. </a:t>
            </a:r>
          </a:p>
          <a:p>
            <a:pPr algn="l"/>
            <a:r>
              <a:rPr lang="en-US" sz="1800" b="1">
                <a:latin typeface="Times New Roman" pitchFamily="18" charset="0"/>
                <a:cs typeface="Times New Roman" pitchFamily="18" charset="0"/>
              </a:rPr>
              <a:t>	Loyola Education Systems, Inc. </a:t>
            </a:r>
          </a:p>
          <a:p>
            <a:pPr algn="l"/>
            <a:r>
              <a:rPr lang="en-US" sz="1800" b="1">
                <a:latin typeface="Times New Roman" pitchFamily="18" charset="0"/>
                <a:cs typeface="Times New Roman" pitchFamily="18" charset="0"/>
              </a:rPr>
              <a:t>	Malayan Group of Companies</a:t>
            </a:r>
          </a:p>
          <a:p>
            <a:pPr algn="l"/>
            <a:r>
              <a:rPr lang="en-US" sz="1800" b="1">
                <a:latin typeface="Times New Roman" pitchFamily="18" charset="0"/>
                <a:cs typeface="Times New Roman" pitchFamily="18" charset="0"/>
              </a:rPr>
              <a:t>	Permanent Plans, Inc.</a:t>
            </a:r>
          </a:p>
          <a:p>
            <a:pPr algn="l"/>
            <a:r>
              <a:rPr lang="en-US" sz="1800" b="1">
                <a:latin typeface="Times New Roman" pitchFamily="18" charset="0"/>
                <a:cs typeface="Times New Roman" pitchFamily="18" charset="0"/>
              </a:rPr>
              <a:t>	Cocoplans</a:t>
            </a:r>
          </a:p>
          <a:p>
            <a:pPr algn="l"/>
            <a:endParaRPr lang="en-US" sz="1800" b="1">
              <a:latin typeface="Times New Roman" pitchFamily="18" charset="0"/>
            </a:endParaRPr>
          </a:p>
        </p:txBody>
      </p:sp>
      <p:sp>
        <p:nvSpPr>
          <p:cNvPr id="20486" name="Rectangle 6"/>
          <p:cNvSpPr>
            <a:spLocks noChangeArrowheads="1"/>
          </p:cNvSpPr>
          <p:nvPr/>
        </p:nvSpPr>
        <p:spPr bwMode="auto">
          <a:xfrm>
            <a:off x="381000" y="381000"/>
            <a:ext cx="6781800" cy="733425"/>
          </a:xfrm>
          <a:prstGeom prst="rect">
            <a:avLst/>
          </a:prstGeom>
          <a:noFill/>
          <a:ln w="9525">
            <a:noFill/>
            <a:miter lim="800000"/>
            <a:headEnd/>
            <a:tailEnd/>
          </a:ln>
          <a:effectLst/>
        </p:spPr>
        <p:txBody>
          <a:bodyPr>
            <a:spAutoFit/>
          </a:bodyPr>
          <a:lstStyle/>
          <a:p>
            <a:pPr algn="l">
              <a:spcBef>
                <a:spcPct val="50000"/>
              </a:spcBef>
            </a:pPr>
            <a:r>
              <a:rPr lang="en-US" sz="2400" b="1" i="1">
                <a:latin typeface="Times New Roman" pitchFamily="18" charset="0"/>
                <a:cs typeface="Times New Roman" pitchFamily="18" charset="0"/>
              </a:rPr>
              <a:t>Advertising </a:t>
            </a:r>
            <a:r>
              <a:rPr lang="en-US" sz="1200">
                <a:latin typeface="Times New Roman" pitchFamily="18" charset="0"/>
                <a:cs typeface="Times New Roman" pitchFamily="18" charset="0"/>
              </a:rPr>
              <a:t> </a:t>
            </a:r>
            <a:endParaRPr lang="en-US" sz="1000">
              <a:latin typeface="Times New Roman" pitchFamily="18" charset="0"/>
              <a:cs typeface="Times New Roman" pitchFamily="18" charset="0"/>
            </a:endParaRPr>
          </a:p>
          <a:p>
            <a:pPr algn="l">
              <a:lnSpc>
                <a:spcPct val="50000"/>
              </a:lnSpc>
              <a:spcBef>
                <a:spcPct val="50000"/>
              </a:spcBef>
            </a:pPr>
            <a:r>
              <a:rPr lang="en-US" sz="1800" b="1">
                <a:latin typeface="Times New Roman" pitchFamily="18" charset="0"/>
                <a:cs typeface="Times New Roman" pitchFamily="18" charset="0"/>
              </a:rPr>
              <a:t>	AMA-DDB Needham Worldwide Inc.</a:t>
            </a:r>
            <a:r>
              <a:rPr lang="en-US" sz="1800" b="1">
                <a:latin typeface="Times New Roman" pitchFamily="18" charset="0"/>
              </a:rPr>
              <a:t> </a:t>
            </a:r>
          </a:p>
        </p:txBody>
      </p:sp>
      <p:pic>
        <p:nvPicPr>
          <p:cNvPr id="20491" name="Picture 11" descr="D:\Copy of D\Animated\More\conferenceroom_meeting_md_clr.gif"/>
          <p:cNvPicPr>
            <a:picLocks noChangeAspect="1" noChangeArrowheads="1" noCrop="1"/>
          </p:cNvPicPr>
          <p:nvPr/>
        </p:nvPicPr>
        <p:blipFill>
          <a:blip r:embed="rId4"/>
          <a:srcRect/>
          <a:stretch>
            <a:fillRect/>
          </a:stretch>
        </p:blipFill>
        <p:spPr bwMode="auto">
          <a:xfrm>
            <a:off x="1219200" y="4191000"/>
            <a:ext cx="2819400" cy="1524000"/>
          </a:xfrm>
          <a:prstGeom prst="rect">
            <a:avLst/>
          </a:prstGeom>
          <a:noFill/>
        </p:spPr>
      </p:pic>
    </p:spTree>
  </p:cSld>
  <p:clrMapOvr>
    <a:masterClrMapping/>
  </p:clrMapOvr>
  <p:transition spd="slow" advTm="15000">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06" name="Object 2"/>
          <p:cNvGraphicFramePr>
            <a:graphicFrameLocks noChangeAspect="1"/>
          </p:cNvGraphicFramePr>
          <p:nvPr/>
        </p:nvGraphicFramePr>
        <p:xfrm>
          <a:off x="6248400" y="533400"/>
          <a:ext cx="2286000" cy="2133600"/>
        </p:xfrm>
        <a:graphic>
          <a:graphicData uri="http://schemas.openxmlformats.org/presentationml/2006/ole">
            <p:oleObj spid="_x0000_s21506" name="Photo Editor Photo" r:id="rId3" imgW="1619476" imgH="1533739" progId="">
              <p:embed/>
            </p:oleObj>
          </a:graphicData>
        </a:graphic>
      </p:graphicFrame>
      <p:sp>
        <p:nvSpPr>
          <p:cNvPr id="21508" name="Rectangle 4"/>
          <p:cNvSpPr>
            <a:spLocks noChangeArrowheads="1"/>
          </p:cNvSpPr>
          <p:nvPr/>
        </p:nvSpPr>
        <p:spPr bwMode="auto">
          <a:xfrm>
            <a:off x="228600" y="990600"/>
            <a:ext cx="9144000" cy="4475163"/>
          </a:xfrm>
          <a:prstGeom prst="rect">
            <a:avLst/>
          </a:prstGeom>
          <a:noFill/>
          <a:ln w="9525">
            <a:noFill/>
            <a:miter lim="800000"/>
            <a:headEnd/>
            <a:tailEnd/>
          </a:ln>
          <a:effectLst/>
        </p:spPr>
        <p:txBody>
          <a:bodyPr>
            <a:spAutoFit/>
          </a:bodyPr>
          <a:lstStyle/>
          <a:p>
            <a:pPr algn="l"/>
            <a:r>
              <a:rPr lang="en-US" sz="3200" b="1" i="1">
                <a:latin typeface="Times New Roman" pitchFamily="18" charset="0"/>
                <a:cs typeface="Times New Roman" pitchFamily="18" charset="0"/>
              </a:rPr>
              <a:t>Non-Government Organization</a:t>
            </a:r>
            <a:endParaRPr lang="en-US" sz="3200" b="1">
              <a:latin typeface="Times New Roman" pitchFamily="18" charset="0"/>
              <a:cs typeface="Times New Roman" pitchFamily="18" charset="0"/>
            </a:endParaRPr>
          </a:p>
          <a:p>
            <a:pPr algn="l"/>
            <a:r>
              <a:rPr lang="en-US" sz="1600">
                <a:latin typeface="Times New Roman" pitchFamily="18" charset="0"/>
                <a:cs typeface="Times New Roman" pitchFamily="18" charset="0"/>
              </a:rPr>
              <a:t> </a:t>
            </a:r>
            <a:endParaRPr lang="en-US" sz="1400">
              <a:latin typeface="Times New Roman" pitchFamily="18" charset="0"/>
              <a:cs typeface="Times New Roman" pitchFamily="18" charset="0"/>
            </a:endParaRPr>
          </a:p>
          <a:p>
            <a:pPr algn="l"/>
            <a:r>
              <a:rPr lang="en-US" sz="2400" b="1">
                <a:latin typeface="Times New Roman" pitchFamily="18" charset="0"/>
                <a:cs typeface="Times New Roman" pitchFamily="18" charset="0"/>
              </a:rPr>
              <a:t>	United Nations Children's Fund</a:t>
            </a:r>
          </a:p>
          <a:p>
            <a:pPr algn="l"/>
            <a:r>
              <a:rPr lang="en-US" sz="2400" b="1">
                <a:latin typeface="Times New Roman" pitchFamily="18" charset="0"/>
                <a:cs typeface="Times New Roman" pitchFamily="18" charset="0"/>
              </a:rPr>
              <a:t>	Peace Corps</a:t>
            </a:r>
          </a:p>
          <a:p>
            <a:pPr algn="l"/>
            <a:r>
              <a:rPr lang="en-US" sz="2400" b="1">
                <a:latin typeface="Times New Roman" pitchFamily="18" charset="0"/>
                <a:cs typeface="Times New Roman" pitchFamily="18" charset="0"/>
              </a:rPr>
              <a:t>	Unang Lingap Kapwa</a:t>
            </a:r>
          </a:p>
          <a:p>
            <a:pPr algn="l"/>
            <a:r>
              <a:rPr lang="en-US" sz="2400" b="1">
                <a:latin typeface="Times New Roman" pitchFamily="18" charset="0"/>
                <a:cs typeface="Times New Roman" pitchFamily="18" charset="0"/>
              </a:rPr>
              <a:t>	Tourism Industry Board Foundation Inc.</a:t>
            </a:r>
          </a:p>
          <a:p>
            <a:pPr algn="l"/>
            <a:r>
              <a:rPr lang="en-US" sz="2400" b="1">
                <a:latin typeface="Times New Roman" pitchFamily="18" charset="0"/>
                <a:cs typeface="Times New Roman" pitchFamily="18" charset="0"/>
              </a:rPr>
              <a:t>	Printing Industry Board Foundation Inc.</a:t>
            </a:r>
          </a:p>
          <a:p>
            <a:pPr algn="l"/>
            <a:r>
              <a:rPr lang="en-US" sz="2400" b="1">
                <a:latin typeface="Times New Roman" pitchFamily="18" charset="0"/>
                <a:cs typeface="Times New Roman" pitchFamily="18" charset="0"/>
              </a:rPr>
              <a:t>	Construction Manpower Development Foundation</a:t>
            </a:r>
          </a:p>
          <a:p>
            <a:pPr algn="l"/>
            <a:r>
              <a:rPr lang="en-US" sz="2400" b="1">
                <a:latin typeface="Times New Roman" pitchFamily="18" charset="0"/>
                <a:cs typeface="Times New Roman" pitchFamily="18" charset="0"/>
              </a:rPr>
              <a:t>	Quezon City Chamber of Commerce &amp; Industry Inc.</a:t>
            </a:r>
          </a:p>
          <a:p>
            <a:pPr algn="l"/>
            <a:r>
              <a:rPr lang="en-US" sz="2400" b="1">
                <a:latin typeface="Times New Roman" pitchFamily="18" charset="0"/>
                <a:cs typeface="Times New Roman" pitchFamily="18" charset="0"/>
              </a:rPr>
              <a:t>	Greater Valenzuela Chamber of Commerce &amp; Industry Inc.</a:t>
            </a:r>
          </a:p>
          <a:p>
            <a:pPr algn="l"/>
            <a:r>
              <a:rPr lang="en-US" sz="2400" b="1">
                <a:latin typeface="Times New Roman" pitchFamily="18" charset="0"/>
                <a:cs typeface="Times New Roman" pitchFamily="18" charset="0"/>
              </a:rPr>
              <a:t>	FTI - Taguig Chamber of Commerce &amp; Industry Inc.</a:t>
            </a:r>
          </a:p>
          <a:p>
            <a:pPr algn="l"/>
            <a:endParaRPr lang="en-US" sz="2400" b="1">
              <a:latin typeface="Times New Roman" pitchFamily="18" charset="0"/>
            </a:endParaRPr>
          </a:p>
        </p:txBody>
      </p:sp>
      <p:pic>
        <p:nvPicPr>
          <p:cNvPr id="21509" name="Picture 5" descr="C:\Program Files\Microsoft Office\Clipart\homeanim\bd20658_.gif"/>
          <p:cNvPicPr>
            <a:picLocks noChangeAspect="1" noChangeArrowheads="1" noCrop="1"/>
          </p:cNvPicPr>
          <p:nvPr/>
        </p:nvPicPr>
        <p:blipFill>
          <a:blip r:embed="rId4"/>
          <a:srcRect/>
          <a:stretch>
            <a:fillRect/>
          </a:stretch>
        </p:blipFill>
        <p:spPr bwMode="auto">
          <a:xfrm>
            <a:off x="3886200" y="5181600"/>
            <a:ext cx="1524000" cy="1379538"/>
          </a:xfrm>
          <a:prstGeom prst="rect">
            <a:avLst/>
          </a:prstGeom>
          <a:noFill/>
        </p:spPr>
      </p:pic>
    </p:spTree>
  </p:cSld>
  <p:clrMapOvr>
    <a:masterClrMapping/>
  </p:clrMapOvr>
  <p:transition spd="slow" advTm="15000">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ChangeArrowheads="1"/>
          </p:cNvSpPr>
          <p:nvPr/>
        </p:nvSpPr>
        <p:spPr bwMode="auto">
          <a:xfrm rot="10053">
            <a:off x="3825778" y="441151"/>
            <a:ext cx="4780156" cy="6050311"/>
          </a:xfrm>
          <a:prstGeom prst="rect">
            <a:avLst/>
          </a:prstGeom>
          <a:noFill/>
          <a:ln w="12700">
            <a:noFill/>
            <a:miter lim="800000"/>
            <a:headEnd/>
            <a:tailEnd/>
          </a:ln>
          <a:effectLst/>
        </p:spPr>
        <p:txBody>
          <a:bodyPr wrap="none" lIns="90488" tIns="44450" rIns="90488" bIns="44450">
            <a:spAutoFit/>
          </a:bodyPr>
          <a:lstStyle/>
          <a:p>
            <a:pPr>
              <a:lnSpc>
                <a:spcPct val="70000"/>
              </a:lnSpc>
              <a:spcBef>
                <a:spcPct val="20000"/>
              </a:spcBef>
            </a:pPr>
            <a:r>
              <a:rPr lang="en-US" sz="1800" b="1" i="1" dirty="0">
                <a:latin typeface="Arial" pitchFamily="34" charset="0"/>
                <a:cs typeface="Arial" pitchFamily="34" charset="0"/>
              </a:rPr>
              <a:t>     </a:t>
            </a:r>
            <a:r>
              <a:rPr lang="en-US" sz="1600" b="1" i="1" dirty="0">
                <a:latin typeface="Arial" pitchFamily="34" charset="0"/>
                <a:cs typeface="Arial" pitchFamily="34" charset="0"/>
              </a:rPr>
              <a:t>We, at LSMCI, believe that </a:t>
            </a:r>
          </a:p>
          <a:p>
            <a:pPr>
              <a:lnSpc>
                <a:spcPct val="70000"/>
              </a:lnSpc>
              <a:spcBef>
                <a:spcPct val="20000"/>
              </a:spcBef>
            </a:pPr>
            <a:r>
              <a:rPr lang="en-US" sz="1600" b="1" i="1" dirty="0">
                <a:latin typeface="Arial" pitchFamily="34" charset="0"/>
                <a:cs typeface="Arial" pitchFamily="34" charset="0"/>
              </a:rPr>
              <a:t>we are a segment of the country’s</a:t>
            </a:r>
          </a:p>
          <a:p>
            <a:pPr>
              <a:lnSpc>
                <a:spcPct val="70000"/>
              </a:lnSpc>
              <a:spcBef>
                <a:spcPct val="20000"/>
              </a:spcBef>
            </a:pPr>
            <a:r>
              <a:rPr lang="en-US" sz="1600" b="1" i="1" dirty="0">
                <a:latin typeface="Arial" pitchFamily="34" charset="0"/>
                <a:cs typeface="Arial" pitchFamily="34" charset="0"/>
              </a:rPr>
              <a:t>educational system in the pursuit</a:t>
            </a:r>
          </a:p>
          <a:p>
            <a:pPr>
              <a:lnSpc>
                <a:spcPct val="70000"/>
              </a:lnSpc>
              <a:spcBef>
                <a:spcPct val="20000"/>
              </a:spcBef>
            </a:pPr>
            <a:r>
              <a:rPr lang="en-US" sz="1600" b="1" i="1" dirty="0">
                <a:latin typeface="Arial" pitchFamily="34" charset="0"/>
                <a:cs typeface="Arial" pitchFamily="34" charset="0"/>
              </a:rPr>
              <a:t>    of developing each individual’s potentials</a:t>
            </a:r>
          </a:p>
          <a:p>
            <a:pPr>
              <a:lnSpc>
                <a:spcPct val="70000"/>
              </a:lnSpc>
              <a:spcBef>
                <a:spcPct val="20000"/>
              </a:spcBef>
            </a:pPr>
            <a:r>
              <a:rPr lang="en-US" sz="1600" b="1" i="1" dirty="0">
                <a:latin typeface="Arial" pitchFamily="34" charset="0"/>
                <a:cs typeface="Arial" pitchFamily="34" charset="0"/>
              </a:rPr>
              <a:t> and abilities, making each realize and </a:t>
            </a:r>
          </a:p>
          <a:p>
            <a:pPr>
              <a:lnSpc>
                <a:spcPct val="70000"/>
              </a:lnSpc>
              <a:spcBef>
                <a:spcPct val="20000"/>
              </a:spcBef>
            </a:pPr>
            <a:r>
              <a:rPr lang="en-US" sz="1600" b="1" i="1" dirty="0">
                <a:latin typeface="Arial" pitchFamily="34" charset="0"/>
                <a:cs typeface="Arial" pitchFamily="34" charset="0"/>
              </a:rPr>
              <a:t>recognize the human dignity </a:t>
            </a:r>
          </a:p>
          <a:p>
            <a:pPr>
              <a:lnSpc>
                <a:spcPct val="70000"/>
              </a:lnSpc>
              <a:spcBef>
                <a:spcPct val="20000"/>
              </a:spcBef>
            </a:pPr>
            <a:r>
              <a:rPr lang="en-US" sz="1600" b="1" i="1" dirty="0">
                <a:latin typeface="Arial" pitchFamily="34" charset="0"/>
                <a:cs typeface="Arial" pitchFamily="34" charset="0"/>
              </a:rPr>
              <a:t>(the very basis of human relations)</a:t>
            </a:r>
          </a:p>
          <a:p>
            <a:pPr>
              <a:lnSpc>
                <a:spcPct val="70000"/>
              </a:lnSpc>
              <a:spcBef>
                <a:spcPct val="20000"/>
              </a:spcBef>
            </a:pPr>
            <a:r>
              <a:rPr lang="en-US" sz="1600" b="1" i="1" dirty="0">
                <a:latin typeface="Arial" pitchFamily="34" charset="0"/>
                <a:cs typeface="Arial" pitchFamily="34" charset="0"/>
              </a:rPr>
              <a:t> he deserves as a creature made in </a:t>
            </a:r>
          </a:p>
          <a:p>
            <a:pPr>
              <a:lnSpc>
                <a:spcPct val="70000"/>
              </a:lnSpc>
              <a:spcBef>
                <a:spcPct val="20000"/>
              </a:spcBef>
            </a:pPr>
            <a:r>
              <a:rPr lang="en-US" sz="1600" b="1" i="1" dirty="0">
                <a:latin typeface="Arial" pitchFamily="34" charset="0"/>
                <a:cs typeface="Arial" pitchFamily="34" charset="0"/>
              </a:rPr>
              <a:t>the image of God.</a:t>
            </a:r>
          </a:p>
          <a:p>
            <a:pPr>
              <a:lnSpc>
                <a:spcPct val="70000"/>
              </a:lnSpc>
              <a:spcBef>
                <a:spcPct val="20000"/>
              </a:spcBef>
            </a:pPr>
            <a:endParaRPr lang="en-US" sz="1600" b="1" i="1" dirty="0">
              <a:latin typeface="Arial" pitchFamily="34" charset="0"/>
              <a:cs typeface="Arial" pitchFamily="34" charset="0"/>
            </a:endParaRPr>
          </a:p>
          <a:p>
            <a:pPr>
              <a:lnSpc>
                <a:spcPct val="70000"/>
              </a:lnSpc>
              <a:spcBef>
                <a:spcPct val="20000"/>
              </a:spcBef>
            </a:pPr>
            <a:r>
              <a:rPr lang="en-US" sz="1600" b="1" i="1" dirty="0">
                <a:latin typeface="Arial" pitchFamily="34" charset="0"/>
                <a:cs typeface="Arial" pitchFamily="34" charset="0"/>
              </a:rPr>
              <a:t>We believe in the unwavering involvement </a:t>
            </a:r>
          </a:p>
          <a:p>
            <a:pPr>
              <a:lnSpc>
                <a:spcPct val="70000"/>
              </a:lnSpc>
              <a:spcBef>
                <a:spcPct val="20000"/>
              </a:spcBef>
            </a:pPr>
            <a:r>
              <a:rPr lang="en-US" sz="1600" b="1" i="1" dirty="0">
                <a:latin typeface="Arial" pitchFamily="34" charset="0"/>
                <a:cs typeface="Arial" pitchFamily="34" charset="0"/>
              </a:rPr>
              <a:t>of our management to the personal </a:t>
            </a:r>
          </a:p>
          <a:p>
            <a:pPr>
              <a:lnSpc>
                <a:spcPct val="70000"/>
              </a:lnSpc>
              <a:spcBef>
                <a:spcPct val="20000"/>
              </a:spcBef>
            </a:pPr>
            <a:r>
              <a:rPr lang="en-US" sz="1600" b="1" i="1" dirty="0">
                <a:latin typeface="Arial" pitchFamily="34" charset="0"/>
                <a:cs typeface="Arial" pitchFamily="34" charset="0"/>
              </a:rPr>
              <a:t>development of our people to promote</a:t>
            </a:r>
          </a:p>
          <a:p>
            <a:pPr>
              <a:lnSpc>
                <a:spcPct val="70000"/>
              </a:lnSpc>
              <a:spcBef>
                <a:spcPct val="20000"/>
              </a:spcBef>
            </a:pPr>
            <a:r>
              <a:rPr lang="en-US" sz="1600" b="1" i="1" dirty="0">
                <a:latin typeface="Arial" pitchFamily="34" charset="0"/>
                <a:cs typeface="Arial" pitchFamily="34" charset="0"/>
              </a:rPr>
              <a:t>the highest order of motivation</a:t>
            </a:r>
          </a:p>
          <a:p>
            <a:pPr>
              <a:lnSpc>
                <a:spcPct val="70000"/>
              </a:lnSpc>
              <a:spcBef>
                <a:spcPct val="20000"/>
              </a:spcBef>
            </a:pPr>
            <a:r>
              <a:rPr lang="en-US" sz="1600" b="1" i="1" dirty="0">
                <a:latin typeface="Arial" pitchFamily="34" charset="0"/>
                <a:cs typeface="Arial" pitchFamily="34" charset="0"/>
              </a:rPr>
              <a:t>and competency level.</a:t>
            </a:r>
          </a:p>
          <a:p>
            <a:pPr>
              <a:lnSpc>
                <a:spcPct val="70000"/>
              </a:lnSpc>
              <a:spcBef>
                <a:spcPct val="20000"/>
              </a:spcBef>
            </a:pPr>
            <a:endParaRPr lang="en-US" sz="1600" b="1" i="1" dirty="0">
              <a:latin typeface="Arial" pitchFamily="34" charset="0"/>
              <a:cs typeface="Arial" pitchFamily="34" charset="0"/>
            </a:endParaRPr>
          </a:p>
          <a:p>
            <a:pPr>
              <a:lnSpc>
                <a:spcPct val="70000"/>
              </a:lnSpc>
              <a:spcBef>
                <a:spcPct val="20000"/>
              </a:spcBef>
            </a:pPr>
            <a:r>
              <a:rPr lang="en-US" sz="1600" b="1" i="1" dirty="0">
                <a:latin typeface="Arial" pitchFamily="34" charset="0"/>
                <a:cs typeface="Arial" pitchFamily="34" charset="0"/>
              </a:rPr>
              <a:t>We believe in delivering the highest </a:t>
            </a:r>
          </a:p>
          <a:p>
            <a:pPr>
              <a:lnSpc>
                <a:spcPct val="70000"/>
              </a:lnSpc>
              <a:spcBef>
                <a:spcPct val="20000"/>
              </a:spcBef>
            </a:pPr>
            <a:r>
              <a:rPr lang="en-US" sz="1600" b="1" i="1" dirty="0">
                <a:latin typeface="Arial" pitchFamily="34" charset="0"/>
                <a:cs typeface="Arial" pitchFamily="34" charset="0"/>
              </a:rPr>
              <a:t>standard of service (regardless of </a:t>
            </a:r>
          </a:p>
          <a:p>
            <a:pPr>
              <a:lnSpc>
                <a:spcPct val="70000"/>
              </a:lnSpc>
              <a:spcBef>
                <a:spcPct val="20000"/>
              </a:spcBef>
            </a:pPr>
            <a:r>
              <a:rPr lang="en-US" sz="1600" b="1" i="1" dirty="0">
                <a:latin typeface="Arial" pitchFamily="34" charset="0"/>
                <a:cs typeface="Arial" pitchFamily="34" charset="0"/>
              </a:rPr>
              <a:t>time, period, and place) in a manner that is </a:t>
            </a:r>
          </a:p>
          <a:p>
            <a:pPr>
              <a:lnSpc>
                <a:spcPct val="70000"/>
              </a:lnSpc>
              <a:spcBef>
                <a:spcPct val="20000"/>
              </a:spcBef>
            </a:pPr>
            <a:r>
              <a:rPr lang="en-US" sz="1600" b="1" i="1" dirty="0">
                <a:latin typeface="Arial" pitchFamily="34" charset="0"/>
                <a:cs typeface="Arial" pitchFamily="34" charset="0"/>
              </a:rPr>
              <a:t>socially responsible and that which commands</a:t>
            </a:r>
          </a:p>
          <a:p>
            <a:pPr>
              <a:lnSpc>
                <a:spcPct val="70000"/>
              </a:lnSpc>
              <a:spcBef>
                <a:spcPct val="20000"/>
              </a:spcBef>
            </a:pPr>
            <a:r>
              <a:rPr lang="en-US" sz="1600" b="1" i="1" dirty="0">
                <a:latin typeface="Arial" pitchFamily="34" charset="0"/>
                <a:cs typeface="Arial" pitchFamily="34" charset="0"/>
              </a:rPr>
              <a:t> respect for integrity, through our competent </a:t>
            </a:r>
          </a:p>
          <a:p>
            <a:pPr>
              <a:lnSpc>
                <a:spcPct val="70000"/>
              </a:lnSpc>
              <a:spcBef>
                <a:spcPct val="20000"/>
              </a:spcBef>
            </a:pPr>
            <a:r>
              <a:rPr lang="en-US" sz="1600" b="1" i="1" dirty="0">
                <a:latin typeface="Arial" pitchFamily="34" charset="0"/>
                <a:cs typeface="Arial" pitchFamily="34" charset="0"/>
              </a:rPr>
              <a:t>and dedicated personnel so we may </a:t>
            </a:r>
          </a:p>
          <a:p>
            <a:pPr>
              <a:lnSpc>
                <a:spcPct val="70000"/>
              </a:lnSpc>
              <a:spcBef>
                <a:spcPct val="20000"/>
              </a:spcBef>
            </a:pPr>
            <a:r>
              <a:rPr lang="en-US" sz="1600" b="1" i="1" dirty="0" err="1">
                <a:latin typeface="Arial" pitchFamily="34" charset="0"/>
                <a:cs typeface="Arial" pitchFamily="34" charset="0"/>
              </a:rPr>
              <a:t>fulfil</a:t>
            </a:r>
            <a:r>
              <a:rPr lang="en-US" sz="1600" b="1" i="1" dirty="0">
                <a:latin typeface="Arial" pitchFamily="34" charset="0"/>
                <a:cs typeface="Arial" pitchFamily="34" charset="0"/>
              </a:rPr>
              <a:t> our commitments to our partners</a:t>
            </a:r>
          </a:p>
          <a:p>
            <a:pPr>
              <a:lnSpc>
                <a:spcPct val="70000"/>
              </a:lnSpc>
              <a:spcBef>
                <a:spcPct val="20000"/>
              </a:spcBef>
            </a:pPr>
            <a:r>
              <a:rPr lang="en-US" sz="1600" b="1" i="1" dirty="0">
                <a:latin typeface="Arial" pitchFamily="34" charset="0"/>
                <a:cs typeface="Arial" pitchFamily="34" charset="0"/>
              </a:rPr>
              <a:t>and stockholders.</a:t>
            </a:r>
          </a:p>
          <a:p>
            <a:pPr>
              <a:lnSpc>
                <a:spcPct val="70000"/>
              </a:lnSpc>
              <a:spcBef>
                <a:spcPct val="20000"/>
              </a:spcBef>
            </a:pPr>
            <a:endParaRPr lang="en-US" sz="1600" b="1" i="1" dirty="0">
              <a:latin typeface="Arial" pitchFamily="34" charset="0"/>
              <a:cs typeface="Arial" pitchFamily="34" charset="0"/>
            </a:endParaRPr>
          </a:p>
          <a:p>
            <a:pPr>
              <a:lnSpc>
                <a:spcPct val="70000"/>
              </a:lnSpc>
              <a:spcBef>
                <a:spcPct val="20000"/>
              </a:spcBef>
            </a:pPr>
            <a:r>
              <a:rPr lang="en-US" sz="1600" b="1" i="1" dirty="0">
                <a:latin typeface="Arial" pitchFamily="34" charset="0"/>
                <a:cs typeface="Arial" pitchFamily="34" charset="0"/>
              </a:rPr>
              <a:t>We trust in the Divine Guidance</a:t>
            </a:r>
          </a:p>
          <a:p>
            <a:pPr>
              <a:lnSpc>
                <a:spcPct val="70000"/>
              </a:lnSpc>
              <a:spcBef>
                <a:spcPct val="20000"/>
              </a:spcBef>
            </a:pPr>
            <a:r>
              <a:rPr lang="en-US" sz="1600" b="1" i="1" dirty="0">
                <a:latin typeface="Arial" pitchFamily="34" charset="0"/>
                <a:cs typeface="Arial" pitchFamily="34" charset="0"/>
              </a:rPr>
              <a:t>of the Almighty God</a:t>
            </a:r>
            <a:r>
              <a:rPr lang="en-US" sz="1600" b="1" i="1" dirty="0">
                <a:latin typeface="Bookman Old Style" pitchFamily="18" charset="0"/>
              </a:rPr>
              <a:t>.</a:t>
            </a:r>
          </a:p>
        </p:txBody>
      </p:sp>
      <p:sp>
        <p:nvSpPr>
          <p:cNvPr id="47108" name="WordArt 4"/>
          <p:cNvSpPr>
            <a:spLocks noChangeArrowheads="1" noChangeShapeType="1" noTextEdit="1"/>
          </p:cNvSpPr>
          <p:nvPr/>
        </p:nvSpPr>
        <p:spPr bwMode="auto">
          <a:xfrm>
            <a:off x="381000" y="1447800"/>
            <a:ext cx="3429000" cy="990600"/>
          </a:xfrm>
          <a:prstGeom prst="rect">
            <a:avLst/>
          </a:prstGeom>
        </p:spPr>
        <p:txBody>
          <a:bodyPr wrap="none" fromWordArt="1">
            <a:prstTxWarp prst="textPlain">
              <a:avLst>
                <a:gd name="adj" fmla="val 50000"/>
              </a:avLst>
            </a:prstTxWarp>
          </a:bodyPr>
          <a:lstStyle/>
          <a:p>
            <a:r>
              <a:rPr lang="en-PH" sz="3600" b="1"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a:rPr>
              <a:t>MISSION STATEMENT</a:t>
            </a:r>
          </a:p>
        </p:txBody>
      </p:sp>
      <p:graphicFrame>
        <p:nvGraphicFramePr>
          <p:cNvPr id="47110" name="Object 6"/>
          <p:cNvGraphicFramePr>
            <a:graphicFrameLocks noChangeAspect="1"/>
          </p:cNvGraphicFramePr>
          <p:nvPr/>
        </p:nvGraphicFramePr>
        <p:xfrm>
          <a:off x="1524000" y="4114800"/>
          <a:ext cx="869950" cy="415925"/>
        </p:xfrm>
        <a:graphic>
          <a:graphicData uri="http://schemas.openxmlformats.org/presentationml/2006/ole">
            <p:oleObj spid="_x0000_s47110" name="Photo Editor Photo" r:id="rId3" imgW="3610479" imgH="1695687" progId="">
              <p:embed/>
            </p:oleObj>
          </a:graphicData>
        </a:graphic>
      </p:graphicFrame>
    </p:spTree>
  </p:cSld>
  <p:clrMapOvr>
    <a:masterClrMapping/>
  </p:clrMapOvr>
  <p:transition spd="slow" advTm="15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3000"/>
                                  </p:stCondLst>
                                  <p:childTnLst>
                                    <p:set>
                                      <p:cBhvr>
                                        <p:cTn id="6" dur="1" fill="hold">
                                          <p:stCondLst>
                                            <p:cond delay="0"/>
                                          </p:stCondLst>
                                        </p:cTn>
                                        <p:tgtEl>
                                          <p:spTgt spid="47107"/>
                                        </p:tgtEl>
                                        <p:attrNameLst>
                                          <p:attrName>style.visibility</p:attrName>
                                        </p:attrNameLst>
                                      </p:cBhvr>
                                      <p:to>
                                        <p:strVal val="visible"/>
                                      </p:to>
                                    </p:set>
                                    <p:animEffect transition="in" filter="blinds(horizontal)">
                                      <p:cBhvr>
                                        <p:cTn id="7" dur="500"/>
                                        <p:tgtEl>
                                          <p:spTgt spid="47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698" name="Object 2"/>
          <p:cNvGraphicFramePr>
            <a:graphicFrameLocks noChangeAspect="1"/>
          </p:cNvGraphicFramePr>
          <p:nvPr/>
        </p:nvGraphicFramePr>
        <p:xfrm>
          <a:off x="6248400" y="533400"/>
          <a:ext cx="2286000" cy="2133600"/>
        </p:xfrm>
        <a:graphic>
          <a:graphicData uri="http://schemas.openxmlformats.org/presentationml/2006/ole">
            <p:oleObj spid="_x0000_s29698" name="Photo Editor Photo" r:id="rId3" imgW="1619476" imgH="1533739" progId="">
              <p:embed/>
            </p:oleObj>
          </a:graphicData>
        </a:graphic>
      </p:graphicFrame>
      <p:sp>
        <p:nvSpPr>
          <p:cNvPr id="29699" name="Rectangle 3"/>
          <p:cNvSpPr>
            <a:spLocks noChangeArrowheads="1"/>
          </p:cNvSpPr>
          <p:nvPr/>
        </p:nvSpPr>
        <p:spPr bwMode="auto">
          <a:xfrm>
            <a:off x="0" y="381000"/>
            <a:ext cx="9144000" cy="5675313"/>
          </a:xfrm>
          <a:prstGeom prst="rect">
            <a:avLst/>
          </a:prstGeom>
          <a:noFill/>
          <a:ln w="9525">
            <a:noFill/>
            <a:miter lim="800000"/>
            <a:headEnd/>
            <a:tailEnd/>
          </a:ln>
          <a:effectLst/>
        </p:spPr>
        <p:txBody>
          <a:bodyPr>
            <a:spAutoFit/>
          </a:bodyPr>
          <a:lstStyle/>
          <a:p>
            <a:pPr indent="457200" algn="l"/>
            <a:r>
              <a:rPr lang="en-US" sz="2400" b="1" i="1">
                <a:latin typeface="Times New Roman" pitchFamily="18" charset="0"/>
                <a:cs typeface="Times New Roman" pitchFamily="18" charset="0"/>
              </a:rPr>
              <a:t>Government Agencies </a:t>
            </a:r>
            <a:endParaRPr lang="en-US" sz="2400" b="1">
              <a:latin typeface="Times New Roman" pitchFamily="18" charset="0"/>
              <a:cs typeface="Times New Roman" pitchFamily="18" charset="0"/>
            </a:endParaRPr>
          </a:p>
          <a:p>
            <a:pPr indent="457200" algn="l"/>
            <a:r>
              <a:rPr lang="en-US" sz="1800" b="1">
                <a:latin typeface="Times New Roman" pitchFamily="18" charset="0"/>
                <a:cs typeface="Times New Roman" pitchFamily="18" charset="0"/>
              </a:rPr>
              <a:t> </a:t>
            </a:r>
          </a:p>
          <a:p>
            <a:pPr indent="457200" algn="l"/>
            <a:r>
              <a:rPr lang="en-US" sz="1800" b="1">
                <a:latin typeface="Times New Roman" pitchFamily="18" charset="0"/>
                <a:cs typeface="Times New Roman" pitchFamily="18" charset="0"/>
              </a:rPr>
              <a:t>	Bureau of Land and Transportation </a:t>
            </a:r>
          </a:p>
          <a:p>
            <a:pPr indent="457200" algn="l"/>
            <a:r>
              <a:rPr lang="en-US" sz="1800" b="1">
                <a:latin typeface="Times New Roman" pitchFamily="18" charset="0"/>
                <a:cs typeface="Times New Roman" pitchFamily="18" charset="0"/>
              </a:rPr>
              <a:t>	Bureau of Posts </a:t>
            </a:r>
          </a:p>
          <a:p>
            <a:pPr indent="457200" algn="l"/>
            <a:r>
              <a:rPr lang="en-US" sz="1800" b="1">
                <a:latin typeface="Times New Roman" pitchFamily="18" charset="0"/>
                <a:cs typeface="Times New Roman" pitchFamily="18" charset="0"/>
              </a:rPr>
              <a:t>	Bureau of Internal Revenue</a:t>
            </a:r>
          </a:p>
          <a:p>
            <a:pPr indent="457200" algn="l"/>
            <a:r>
              <a:rPr lang="en-US" sz="1800" b="1">
                <a:latin typeface="Times New Roman" pitchFamily="18" charset="0"/>
                <a:cs typeface="Times New Roman" pitchFamily="18" charset="0"/>
              </a:rPr>
              <a:t>	National Development Corporation </a:t>
            </a:r>
          </a:p>
          <a:p>
            <a:pPr indent="457200" algn="l"/>
            <a:r>
              <a:rPr lang="en-US" sz="1800" b="1">
                <a:latin typeface="Times New Roman" pitchFamily="18" charset="0"/>
                <a:cs typeface="Times New Roman" pitchFamily="18" charset="0"/>
              </a:rPr>
              <a:t>	Pag-ibig Fund</a:t>
            </a:r>
          </a:p>
          <a:p>
            <a:pPr indent="457200" algn="l"/>
            <a:r>
              <a:rPr lang="en-US" sz="1800" b="1">
                <a:latin typeface="Times New Roman" pitchFamily="18" charset="0"/>
                <a:cs typeface="Times New Roman" pitchFamily="18" charset="0"/>
              </a:rPr>
              <a:t>	National Manpower and Youth Council / TESDA     </a:t>
            </a:r>
          </a:p>
          <a:p>
            <a:pPr indent="457200" algn="l"/>
            <a:r>
              <a:rPr lang="en-US" sz="1800" b="1">
                <a:latin typeface="Times New Roman" pitchFamily="18" charset="0"/>
                <a:cs typeface="Times New Roman" pitchFamily="18" charset="0"/>
              </a:rPr>
              <a:t>	Philippine Convention &amp; Visitors Corporation</a:t>
            </a:r>
          </a:p>
          <a:p>
            <a:pPr indent="457200" algn="l"/>
            <a:r>
              <a:rPr lang="en-US" sz="1800" b="1">
                <a:latin typeface="Times New Roman" pitchFamily="18" charset="0"/>
                <a:cs typeface="Times New Roman" pitchFamily="18" charset="0"/>
              </a:rPr>
              <a:t>	Philippine International Convention Center</a:t>
            </a:r>
          </a:p>
          <a:p>
            <a:pPr indent="457200" algn="l"/>
            <a:r>
              <a:rPr lang="en-US" sz="1800" b="1">
                <a:latin typeface="Times New Roman" pitchFamily="18" charset="0"/>
                <a:cs typeface="Times New Roman" pitchFamily="18" charset="0"/>
              </a:rPr>
              <a:t>	Philippine Postal Corporation</a:t>
            </a:r>
          </a:p>
          <a:p>
            <a:pPr indent="457200" algn="l"/>
            <a:r>
              <a:rPr lang="en-US" sz="1800" b="1">
                <a:latin typeface="Times New Roman" pitchFamily="18" charset="0"/>
                <a:cs typeface="Times New Roman" pitchFamily="18" charset="0"/>
              </a:rPr>
              <a:t>	Philippine Overseas Employment Agency</a:t>
            </a:r>
          </a:p>
          <a:p>
            <a:pPr indent="457200" algn="l"/>
            <a:r>
              <a:rPr lang="en-US" sz="1800" b="1">
                <a:latin typeface="Times New Roman" pitchFamily="18" charset="0"/>
                <a:cs typeface="Times New Roman" pitchFamily="18" charset="0"/>
              </a:rPr>
              <a:t>	Department of Health - Bureau of Licensing and Registration</a:t>
            </a:r>
          </a:p>
          <a:p>
            <a:pPr indent="457200" algn="l"/>
            <a:r>
              <a:rPr lang="en-US" sz="1800" b="1">
                <a:latin typeface="Times New Roman" pitchFamily="18" charset="0"/>
                <a:cs typeface="Times New Roman" pitchFamily="18" charset="0"/>
              </a:rPr>
              <a:t>	Philippine National Red Cross</a:t>
            </a:r>
          </a:p>
          <a:p>
            <a:pPr indent="457200" algn="l"/>
            <a:r>
              <a:rPr lang="en-US" sz="1800" b="1">
                <a:latin typeface="Times New Roman" pitchFamily="18" charset="0"/>
                <a:cs typeface="Times New Roman" pitchFamily="18" charset="0"/>
              </a:rPr>
              <a:t>	CCPSP – Office of the President</a:t>
            </a:r>
          </a:p>
          <a:p>
            <a:pPr indent="457200" algn="l"/>
            <a:r>
              <a:rPr lang="en-US" sz="1800" b="1">
                <a:latin typeface="Times New Roman" pitchFamily="18" charset="0"/>
                <a:cs typeface="Times New Roman" pitchFamily="18" charset="0"/>
              </a:rPr>
              <a:t>	ODAPP –Office of the President</a:t>
            </a:r>
          </a:p>
          <a:p>
            <a:pPr indent="457200" algn="l"/>
            <a:r>
              <a:rPr lang="en-US" sz="1800" b="1">
                <a:latin typeface="Times New Roman" pitchFamily="18" charset="0"/>
                <a:cs typeface="Times New Roman" pitchFamily="18" charset="0"/>
              </a:rPr>
              <a:t>         Philippine Senate Secretariat</a:t>
            </a:r>
          </a:p>
          <a:p>
            <a:pPr indent="457200" algn="l"/>
            <a:r>
              <a:rPr lang="en-US" sz="1800" b="1">
                <a:latin typeface="Times New Roman" pitchFamily="18" charset="0"/>
                <a:cs typeface="Times New Roman" pitchFamily="18" charset="0"/>
              </a:rPr>
              <a:t>	Bangko Sentral ng Pilipinas</a:t>
            </a:r>
          </a:p>
          <a:p>
            <a:pPr indent="457200" algn="l"/>
            <a:r>
              <a:rPr lang="en-US" sz="1800" b="1">
                <a:latin typeface="Times New Roman" pitchFamily="18" charset="0"/>
                <a:cs typeface="Times New Roman" pitchFamily="18" charset="0"/>
              </a:rPr>
              <a:t>	</a:t>
            </a:r>
          </a:p>
          <a:p>
            <a:pPr indent="457200" algn="l"/>
            <a:endParaRPr lang="en-US" sz="1800" b="1">
              <a:latin typeface="Times New Roman" pitchFamily="18" charset="0"/>
            </a:endParaRPr>
          </a:p>
        </p:txBody>
      </p:sp>
      <p:pic>
        <p:nvPicPr>
          <p:cNvPr id="29700" name="Picture 4" descr="D:\Copy of D\Animated\More\philippines_fl_md_clr.gif"/>
          <p:cNvPicPr>
            <a:picLocks noChangeAspect="1" noChangeArrowheads="1" noCrop="1"/>
          </p:cNvPicPr>
          <p:nvPr/>
        </p:nvPicPr>
        <p:blipFill>
          <a:blip r:embed="rId4"/>
          <a:srcRect/>
          <a:stretch>
            <a:fillRect/>
          </a:stretch>
        </p:blipFill>
        <p:spPr bwMode="auto">
          <a:xfrm>
            <a:off x="4953000" y="4419600"/>
            <a:ext cx="2057400" cy="1600200"/>
          </a:xfrm>
          <a:prstGeom prst="rect">
            <a:avLst/>
          </a:prstGeom>
          <a:noFill/>
        </p:spPr>
      </p:pic>
    </p:spTree>
  </p:cSld>
  <p:clrMapOvr>
    <a:masterClrMapping/>
  </p:clrMapOvr>
  <p:transition spd="slow" advTm="15000">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2"/>
          <p:cNvGraphicFramePr>
            <a:graphicFrameLocks noChangeAspect="1"/>
          </p:cNvGraphicFramePr>
          <p:nvPr/>
        </p:nvGraphicFramePr>
        <p:xfrm>
          <a:off x="6248400" y="533400"/>
          <a:ext cx="2286000" cy="2133600"/>
        </p:xfrm>
        <a:graphic>
          <a:graphicData uri="http://schemas.openxmlformats.org/presentationml/2006/ole">
            <p:oleObj spid="_x0000_s22530" name="Photo Editor Photo" r:id="rId3" imgW="1619476" imgH="1533739" progId="">
              <p:embed/>
            </p:oleObj>
          </a:graphicData>
        </a:graphic>
      </p:graphicFrame>
      <p:sp>
        <p:nvSpPr>
          <p:cNvPr id="22531" name="Rectangle 3"/>
          <p:cNvSpPr>
            <a:spLocks noChangeArrowheads="1"/>
          </p:cNvSpPr>
          <p:nvPr/>
        </p:nvSpPr>
        <p:spPr bwMode="auto">
          <a:xfrm>
            <a:off x="0" y="304800"/>
            <a:ext cx="9144000" cy="4576763"/>
          </a:xfrm>
          <a:prstGeom prst="rect">
            <a:avLst/>
          </a:prstGeom>
          <a:noFill/>
          <a:ln w="9525">
            <a:noFill/>
            <a:miter lim="800000"/>
            <a:headEnd/>
            <a:tailEnd/>
          </a:ln>
          <a:effectLst/>
        </p:spPr>
        <p:txBody>
          <a:bodyPr>
            <a:spAutoFit/>
          </a:bodyPr>
          <a:lstStyle/>
          <a:p>
            <a:pPr indent="457200" algn="l"/>
            <a:r>
              <a:rPr lang="en-US" sz="2400" b="1" i="1">
                <a:latin typeface="Times New Roman" pitchFamily="18" charset="0"/>
                <a:cs typeface="Times New Roman" pitchFamily="18" charset="0"/>
              </a:rPr>
              <a:t>Schools</a:t>
            </a:r>
            <a:endParaRPr lang="en-US" sz="2400" b="1">
              <a:latin typeface="Times New Roman" pitchFamily="18" charset="0"/>
              <a:cs typeface="Times New Roman" pitchFamily="18" charset="0"/>
            </a:endParaRPr>
          </a:p>
          <a:p>
            <a:pPr indent="457200" algn="l"/>
            <a:r>
              <a:rPr lang="en-US" sz="1800">
                <a:latin typeface="Times New Roman" pitchFamily="18" charset="0"/>
                <a:cs typeface="Times New Roman" pitchFamily="18" charset="0"/>
              </a:rPr>
              <a:t> </a:t>
            </a:r>
            <a:endParaRPr lang="en-US" sz="1800" b="1">
              <a:latin typeface="Times New Roman" pitchFamily="18" charset="0"/>
              <a:cs typeface="Times New Roman" pitchFamily="18" charset="0"/>
            </a:endParaRPr>
          </a:p>
          <a:p>
            <a:pPr indent="457200" algn="l"/>
            <a:r>
              <a:rPr lang="en-US" sz="1800" b="1">
                <a:latin typeface="Times New Roman" pitchFamily="18" charset="0"/>
                <a:cs typeface="Times New Roman" pitchFamily="18" charset="0"/>
              </a:rPr>
              <a:t>	Air Force Officer's School</a:t>
            </a:r>
          </a:p>
          <a:p>
            <a:pPr indent="457200" algn="l"/>
            <a:r>
              <a:rPr lang="en-US" sz="1800" b="1">
                <a:latin typeface="Times New Roman" pitchFamily="18" charset="0"/>
                <a:cs typeface="Times New Roman" pitchFamily="18" charset="0"/>
              </a:rPr>
              <a:t>	Consolidated Maritime  Resources Foundation Inc.</a:t>
            </a:r>
          </a:p>
          <a:p>
            <a:pPr indent="457200" algn="l"/>
            <a:r>
              <a:rPr lang="en-US" sz="1800" b="1">
                <a:latin typeface="Times New Roman" pitchFamily="18" charset="0"/>
                <a:cs typeface="Times New Roman" pitchFamily="18" charset="0"/>
              </a:rPr>
              <a:t>	Asian Institute of Tourism</a:t>
            </a:r>
          </a:p>
          <a:p>
            <a:pPr indent="457200" algn="l"/>
            <a:r>
              <a:rPr lang="en-US" sz="1800" b="1">
                <a:latin typeface="Times New Roman" pitchFamily="18" charset="0"/>
                <a:cs typeface="Times New Roman" pitchFamily="18" charset="0"/>
              </a:rPr>
              <a:t>	Ateneo de Manila University</a:t>
            </a:r>
          </a:p>
          <a:p>
            <a:pPr indent="457200" algn="l"/>
            <a:r>
              <a:rPr lang="en-US" sz="1800" b="1">
                <a:latin typeface="Times New Roman" pitchFamily="18" charset="0"/>
                <a:cs typeface="Times New Roman" pitchFamily="18" charset="0"/>
              </a:rPr>
              <a:t>	De La Salle University</a:t>
            </a:r>
          </a:p>
          <a:p>
            <a:pPr indent="457200" algn="l"/>
            <a:r>
              <a:rPr lang="en-US" sz="1800" b="1">
                <a:latin typeface="Times New Roman" pitchFamily="18" charset="0"/>
                <a:cs typeface="Times New Roman" pitchFamily="18" charset="0"/>
              </a:rPr>
              <a:t>	Olivares Institute</a:t>
            </a:r>
          </a:p>
          <a:p>
            <a:pPr indent="457200" algn="l"/>
            <a:r>
              <a:rPr lang="en-US" sz="1800" b="1">
                <a:latin typeface="Times New Roman" pitchFamily="18" charset="0"/>
                <a:cs typeface="Times New Roman" pitchFamily="18" charset="0"/>
              </a:rPr>
              <a:t>	IBM Learning School </a:t>
            </a:r>
          </a:p>
          <a:p>
            <a:pPr indent="457200" algn="l"/>
            <a:r>
              <a:rPr lang="en-US" sz="1800" b="1">
                <a:latin typeface="Times New Roman" pitchFamily="18" charset="0"/>
                <a:cs typeface="Times New Roman" pitchFamily="18" charset="0"/>
              </a:rPr>
              <a:t>	Asian Institute of Electronics</a:t>
            </a:r>
          </a:p>
          <a:p>
            <a:pPr indent="457200" algn="l"/>
            <a:r>
              <a:rPr lang="en-US" sz="1800" b="1">
                <a:latin typeface="Times New Roman" pitchFamily="18" charset="0"/>
                <a:cs typeface="Times New Roman" pitchFamily="18" charset="0"/>
              </a:rPr>
              <a:t>	Manila Central University</a:t>
            </a:r>
          </a:p>
          <a:p>
            <a:pPr indent="457200" algn="l"/>
            <a:r>
              <a:rPr lang="en-US" sz="1800" b="1">
                <a:latin typeface="Times New Roman" pitchFamily="18" charset="0"/>
                <a:cs typeface="Times New Roman" pitchFamily="18" charset="0"/>
              </a:rPr>
              <a:t>	Sunny Hill School</a:t>
            </a:r>
          </a:p>
          <a:p>
            <a:pPr indent="457200" algn="l"/>
            <a:r>
              <a:rPr lang="en-US" sz="1800" b="1">
                <a:latin typeface="Times New Roman" pitchFamily="18" charset="0"/>
                <a:cs typeface="Times New Roman" pitchFamily="18" charset="0"/>
              </a:rPr>
              <a:t>	Emmaus Christian School</a:t>
            </a:r>
          </a:p>
          <a:p>
            <a:pPr indent="457200" algn="l"/>
            <a:r>
              <a:rPr lang="en-US" sz="1800" b="1">
                <a:latin typeface="Times New Roman" pitchFamily="18" charset="0"/>
                <a:cs typeface="Times New Roman" pitchFamily="18" charset="0"/>
              </a:rPr>
              <a:t>	Bible Institute for the Deaf</a:t>
            </a:r>
            <a:r>
              <a:rPr lang="en-US" sz="1800">
                <a:latin typeface="Times New Roman" pitchFamily="18" charset="0"/>
              </a:rPr>
              <a:t> </a:t>
            </a:r>
          </a:p>
          <a:p>
            <a:pPr indent="457200" algn="l"/>
            <a:r>
              <a:rPr lang="en-US" sz="1800">
                <a:latin typeface="Times New Roman" pitchFamily="18" charset="0"/>
              </a:rPr>
              <a:t>        </a:t>
            </a:r>
            <a:r>
              <a:rPr lang="en-US" sz="1800" b="1">
                <a:latin typeface="Times New Roman" pitchFamily="18" charset="0"/>
              </a:rPr>
              <a:t>Eduquest</a:t>
            </a:r>
          </a:p>
          <a:p>
            <a:pPr indent="457200" algn="l"/>
            <a:r>
              <a:rPr lang="en-US" sz="1800" b="1">
                <a:latin typeface="Times New Roman" pitchFamily="18" charset="0"/>
              </a:rPr>
              <a:t>	Poveda</a:t>
            </a:r>
            <a:endParaRPr lang="en-US" sz="1800">
              <a:latin typeface="Times New Roman" pitchFamily="18" charset="0"/>
            </a:endParaRPr>
          </a:p>
        </p:txBody>
      </p:sp>
      <p:pic>
        <p:nvPicPr>
          <p:cNvPr id="22533" name="Picture 5" descr="C:\Program Files\Microsoft Office\Clipart\WebArt\bd19590_.gif"/>
          <p:cNvPicPr>
            <a:picLocks noChangeAspect="1" noChangeArrowheads="1" noCrop="1"/>
          </p:cNvPicPr>
          <p:nvPr/>
        </p:nvPicPr>
        <p:blipFill>
          <a:blip r:embed="rId4"/>
          <a:srcRect/>
          <a:stretch>
            <a:fillRect/>
          </a:stretch>
        </p:blipFill>
        <p:spPr bwMode="auto">
          <a:xfrm>
            <a:off x="5410200" y="2971800"/>
            <a:ext cx="2079625" cy="1774825"/>
          </a:xfrm>
          <a:prstGeom prst="rect">
            <a:avLst/>
          </a:prstGeom>
          <a:noFill/>
        </p:spPr>
      </p:pic>
    </p:spTree>
  </p:cSld>
  <p:clrMapOvr>
    <a:masterClrMapping/>
  </p:clrMapOvr>
  <p:transition spd="slow" advTm="15000">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54" name="Object 2"/>
          <p:cNvGraphicFramePr>
            <a:graphicFrameLocks noChangeAspect="1"/>
          </p:cNvGraphicFramePr>
          <p:nvPr/>
        </p:nvGraphicFramePr>
        <p:xfrm>
          <a:off x="6248400" y="533400"/>
          <a:ext cx="2286000" cy="2133600"/>
        </p:xfrm>
        <a:graphic>
          <a:graphicData uri="http://schemas.openxmlformats.org/presentationml/2006/ole">
            <p:oleObj spid="_x0000_s23554" name="Photo Editor Photo" r:id="rId3" imgW="1619476" imgH="1533739" progId="">
              <p:embed/>
            </p:oleObj>
          </a:graphicData>
        </a:graphic>
      </p:graphicFrame>
      <p:sp>
        <p:nvSpPr>
          <p:cNvPr id="23555" name="Rectangle 3"/>
          <p:cNvSpPr>
            <a:spLocks noChangeArrowheads="1"/>
          </p:cNvSpPr>
          <p:nvPr/>
        </p:nvSpPr>
        <p:spPr bwMode="auto">
          <a:xfrm>
            <a:off x="381000" y="609600"/>
            <a:ext cx="9144000" cy="4117975"/>
          </a:xfrm>
          <a:prstGeom prst="rect">
            <a:avLst/>
          </a:prstGeom>
          <a:noFill/>
          <a:ln w="9525">
            <a:noFill/>
            <a:miter lim="800000"/>
            <a:headEnd/>
            <a:tailEnd/>
          </a:ln>
          <a:effectLst/>
        </p:spPr>
        <p:txBody>
          <a:bodyPr>
            <a:spAutoFit/>
          </a:bodyPr>
          <a:lstStyle/>
          <a:p>
            <a:pPr algn="l"/>
            <a:r>
              <a:rPr lang="en-US" sz="2400" b="1" i="1">
                <a:latin typeface="Times New Roman" pitchFamily="18" charset="0"/>
                <a:cs typeface="Times New Roman" pitchFamily="18" charset="0"/>
              </a:rPr>
              <a:t>Shipping/Forwarders </a:t>
            </a:r>
            <a:endParaRPr lang="en-US" sz="1800" b="1">
              <a:latin typeface="Times New Roman" pitchFamily="18" charset="0"/>
              <a:cs typeface="Times New Roman" pitchFamily="18" charset="0"/>
            </a:endParaRPr>
          </a:p>
          <a:p>
            <a:pPr algn="l"/>
            <a:r>
              <a:rPr lang="en-US" sz="1800" b="1">
                <a:latin typeface="Times New Roman" pitchFamily="18" charset="0"/>
                <a:cs typeface="Times New Roman" pitchFamily="18" charset="0"/>
              </a:rPr>
              <a:t>	Circle Freight International (Phils.) Ltd., Inc.</a:t>
            </a:r>
          </a:p>
          <a:p>
            <a:pPr algn="l"/>
            <a:r>
              <a:rPr lang="en-US" sz="1800" b="1">
                <a:latin typeface="Times New Roman" pitchFamily="18" charset="0"/>
                <a:cs typeface="Times New Roman" pitchFamily="18" charset="0"/>
              </a:rPr>
              <a:t>	Crestamonte Shipping</a:t>
            </a:r>
          </a:p>
          <a:p>
            <a:pPr algn="l"/>
            <a:r>
              <a:rPr lang="en-US" sz="1800" b="1">
                <a:latin typeface="Times New Roman" pitchFamily="18" charset="0"/>
                <a:cs typeface="Times New Roman" pitchFamily="18" charset="0"/>
              </a:rPr>
              <a:t>	Delgado Brothers and Terminal, Inc.</a:t>
            </a:r>
          </a:p>
          <a:p>
            <a:pPr algn="l"/>
            <a:r>
              <a:rPr lang="en-US" sz="1800" b="1">
                <a:latin typeface="Times New Roman" pitchFamily="18" charset="0"/>
                <a:cs typeface="Times New Roman" pitchFamily="18" charset="0"/>
              </a:rPr>
              <a:t>	Four Winds</a:t>
            </a:r>
          </a:p>
          <a:p>
            <a:pPr algn="l"/>
            <a:r>
              <a:rPr lang="en-US" sz="1800" b="1">
                <a:latin typeface="Times New Roman" pitchFamily="18" charset="0"/>
                <a:cs typeface="Times New Roman" pitchFamily="18" charset="0"/>
              </a:rPr>
              <a:t>	Gasti, Inc.</a:t>
            </a:r>
          </a:p>
          <a:p>
            <a:pPr algn="l"/>
            <a:r>
              <a:rPr lang="en-US" sz="1800" b="1">
                <a:latin typeface="Times New Roman" pitchFamily="18" charset="0"/>
                <a:cs typeface="Times New Roman" pitchFamily="18" charset="0"/>
              </a:rPr>
              <a:t>	Sky Freight Forwarders Inc.</a:t>
            </a:r>
          </a:p>
          <a:p>
            <a:pPr algn="l"/>
            <a:r>
              <a:rPr lang="en-US" sz="1800" b="1">
                <a:latin typeface="Times New Roman" pitchFamily="18" charset="0"/>
                <a:cs typeface="Times New Roman" pitchFamily="18" charset="0"/>
              </a:rPr>
              <a:t>	Freight Group Asia, Inc.</a:t>
            </a:r>
          </a:p>
          <a:p>
            <a:pPr algn="l"/>
            <a:r>
              <a:rPr lang="en-US" sz="1800" b="1">
                <a:latin typeface="Times New Roman" pitchFamily="18" charset="0"/>
                <a:cs typeface="Times New Roman" pitchFamily="18" charset="0"/>
              </a:rPr>
              <a:t>	Aboitiz Inland Carriers Ins.</a:t>
            </a:r>
          </a:p>
          <a:p>
            <a:pPr algn="l"/>
            <a:r>
              <a:rPr lang="en-US" sz="1800" b="1">
                <a:latin typeface="Times New Roman" pitchFamily="18" charset="0"/>
                <a:cs typeface="Times New Roman" pitchFamily="18" charset="0"/>
              </a:rPr>
              <a:t>	FLT Customs Brokerage Inc.</a:t>
            </a:r>
          </a:p>
          <a:p>
            <a:pPr algn="l"/>
            <a:r>
              <a:rPr lang="en-US" sz="1800" b="1">
                <a:latin typeface="Times New Roman" pitchFamily="18" charset="0"/>
                <a:cs typeface="Times New Roman" pitchFamily="18" charset="0"/>
              </a:rPr>
              <a:t> </a:t>
            </a:r>
          </a:p>
          <a:p>
            <a:pPr algn="l"/>
            <a:r>
              <a:rPr lang="en-US" sz="2400" b="1" i="1">
                <a:latin typeface="Times New Roman" pitchFamily="18" charset="0"/>
                <a:cs typeface="Times New Roman" pitchFamily="18" charset="0"/>
              </a:rPr>
              <a:t>Travel Agencies</a:t>
            </a:r>
            <a:endParaRPr lang="en-US" sz="1800" b="1">
              <a:latin typeface="Times New Roman" pitchFamily="18" charset="0"/>
              <a:cs typeface="Times New Roman" pitchFamily="18" charset="0"/>
            </a:endParaRPr>
          </a:p>
          <a:p>
            <a:pPr algn="l"/>
            <a:r>
              <a:rPr lang="en-US" sz="1800" b="1">
                <a:latin typeface="Times New Roman" pitchFamily="18" charset="0"/>
                <a:cs typeface="Times New Roman" pitchFamily="18" charset="0"/>
              </a:rPr>
              <a:t>	Jalink Inc.</a:t>
            </a:r>
          </a:p>
          <a:p>
            <a:pPr algn="l"/>
            <a:r>
              <a:rPr lang="en-US" sz="1800" b="1">
                <a:latin typeface="Times New Roman" pitchFamily="18" charset="0"/>
                <a:cs typeface="Times New Roman" pitchFamily="18" charset="0"/>
              </a:rPr>
              <a:t>	Delgado Brothers, Inc.</a:t>
            </a:r>
            <a:r>
              <a:rPr lang="en-US" sz="1400" b="1">
                <a:latin typeface="Times New Roman" pitchFamily="18" charset="0"/>
              </a:rPr>
              <a:t> </a:t>
            </a:r>
            <a:endParaRPr lang="en-US" sz="2400" b="1">
              <a:latin typeface="Times New Roman" pitchFamily="18" charset="0"/>
            </a:endParaRPr>
          </a:p>
        </p:txBody>
      </p:sp>
      <p:pic>
        <p:nvPicPr>
          <p:cNvPr id="23556" name="Picture 4" descr="C:\Program Files\Microsoft Office\Clipart\Pub60Cor\ag00165_.gif"/>
          <p:cNvPicPr>
            <a:picLocks noChangeAspect="1" noChangeArrowheads="1" noCrop="1"/>
          </p:cNvPicPr>
          <p:nvPr/>
        </p:nvPicPr>
        <p:blipFill>
          <a:blip r:embed="rId4"/>
          <a:srcRect/>
          <a:stretch>
            <a:fillRect/>
          </a:stretch>
        </p:blipFill>
        <p:spPr bwMode="auto">
          <a:xfrm>
            <a:off x="6096000" y="4876800"/>
            <a:ext cx="2590800" cy="1249363"/>
          </a:xfrm>
          <a:prstGeom prst="rect">
            <a:avLst/>
          </a:prstGeom>
          <a:noFill/>
        </p:spPr>
      </p:pic>
      <p:pic>
        <p:nvPicPr>
          <p:cNvPr id="23557" name="Picture 5" descr="C:\Program Files\Microsoft Office\Clipart\homeanim\ag00058_.gif"/>
          <p:cNvPicPr>
            <a:picLocks noChangeAspect="1" noChangeArrowheads="1" noCrop="1"/>
          </p:cNvPicPr>
          <p:nvPr/>
        </p:nvPicPr>
        <p:blipFill>
          <a:blip r:embed="rId5"/>
          <a:srcRect/>
          <a:stretch>
            <a:fillRect/>
          </a:stretch>
        </p:blipFill>
        <p:spPr bwMode="auto">
          <a:xfrm>
            <a:off x="6629400" y="3276600"/>
            <a:ext cx="1531938" cy="1017588"/>
          </a:xfrm>
          <a:prstGeom prst="rect">
            <a:avLst/>
          </a:prstGeom>
          <a:noFill/>
        </p:spPr>
      </p:pic>
    </p:spTree>
  </p:cSld>
  <p:clrMapOvr>
    <a:masterClrMapping/>
  </p:clrMapOvr>
  <p:transition spd="slow" advTm="15000">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78" name="Object 2"/>
          <p:cNvGraphicFramePr>
            <a:graphicFrameLocks noChangeAspect="1"/>
          </p:cNvGraphicFramePr>
          <p:nvPr/>
        </p:nvGraphicFramePr>
        <p:xfrm>
          <a:off x="6248400" y="533400"/>
          <a:ext cx="2286000" cy="2133600"/>
        </p:xfrm>
        <a:graphic>
          <a:graphicData uri="http://schemas.openxmlformats.org/presentationml/2006/ole">
            <p:oleObj spid="_x0000_s24578" name="Photo Editor Photo" r:id="rId3" imgW="1619476" imgH="1533739" progId="">
              <p:embed/>
            </p:oleObj>
          </a:graphicData>
        </a:graphic>
      </p:graphicFrame>
      <p:sp>
        <p:nvSpPr>
          <p:cNvPr id="24579" name="Rectangle 3"/>
          <p:cNvSpPr>
            <a:spLocks noChangeArrowheads="1"/>
          </p:cNvSpPr>
          <p:nvPr/>
        </p:nvSpPr>
        <p:spPr bwMode="auto">
          <a:xfrm>
            <a:off x="0" y="228600"/>
            <a:ext cx="9144000" cy="2928938"/>
          </a:xfrm>
          <a:prstGeom prst="rect">
            <a:avLst/>
          </a:prstGeom>
          <a:noFill/>
          <a:ln w="9525">
            <a:noFill/>
            <a:miter lim="800000"/>
            <a:headEnd/>
            <a:tailEnd/>
          </a:ln>
          <a:effectLst/>
        </p:spPr>
        <p:txBody>
          <a:bodyPr>
            <a:spAutoFit/>
          </a:bodyPr>
          <a:lstStyle/>
          <a:p>
            <a:pPr indent="457200" algn="l"/>
            <a:r>
              <a:rPr lang="en-US" sz="1800" b="1" i="1">
                <a:latin typeface="Times New Roman" pitchFamily="18" charset="0"/>
                <a:cs typeface="Times New Roman" pitchFamily="18" charset="0"/>
              </a:rPr>
              <a:t> </a:t>
            </a:r>
            <a:endParaRPr lang="en-US" sz="1800" b="1">
              <a:latin typeface="Times New Roman" pitchFamily="18" charset="0"/>
              <a:cs typeface="Times New Roman" pitchFamily="18" charset="0"/>
            </a:endParaRPr>
          </a:p>
          <a:p>
            <a:pPr indent="457200" algn="l"/>
            <a:r>
              <a:rPr lang="en-US" sz="2400" b="1" i="1">
                <a:latin typeface="Times New Roman" pitchFamily="18" charset="0"/>
                <a:cs typeface="Times New Roman" pitchFamily="18" charset="0"/>
              </a:rPr>
              <a:t>Realty </a:t>
            </a:r>
            <a:endParaRPr lang="en-US" sz="2400" b="1">
              <a:latin typeface="Times New Roman" pitchFamily="18" charset="0"/>
              <a:cs typeface="Times New Roman" pitchFamily="18" charset="0"/>
            </a:endParaRPr>
          </a:p>
          <a:p>
            <a:pPr indent="457200" algn="l"/>
            <a:r>
              <a:rPr lang="en-US" sz="1800" b="1">
                <a:latin typeface="Times New Roman" pitchFamily="18" charset="0"/>
                <a:cs typeface="Times New Roman" pitchFamily="18" charset="0"/>
              </a:rPr>
              <a:t>	Real Estate Brokers Association of the Phils. (REBAP)</a:t>
            </a:r>
          </a:p>
          <a:p>
            <a:pPr indent="457200" algn="l"/>
            <a:r>
              <a:rPr lang="en-US" sz="1800" b="1">
                <a:latin typeface="Times New Roman" pitchFamily="18" charset="0"/>
                <a:cs typeface="Times New Roman" pitchFamily="18" charset="0"/>
              </a:rPr>
              <a:t>	Fil-Estate Network Inc.</a:t>
            </a:r>
          </a:p>
          <a:p>
            <a:pPr indent="457200" algn="l"/>
            <a:r>
              <a:rPr lang="en-US" sz="1800" b="1">
                <a:latin typeface="Times New Roman" pitchFamily="18" charset="0"/>
                <a:cs typeface="Times New Roman" pitchFamily="18" charset="0"/>
              </a:rPr>
              <a:t>	Jardine Properties, Inc. </a:t>
            </a:r>
          </a:p>
          <a:p>
            <a:pPr indent="457200" algn="l"/>
            <a:r>
              <a:rPr lang="en-US" sz="1800" b="1">
                <a:latin typeface="Times New Roman" pitchFamily="18" charset="0"/>
                <a:cs typeface="Times New Roman" pitchFamily="18" charset="0"/>
              </a:rPr>
              <a:t>	Master Inc./Britanny</a:t>
            </a:r>
          </a:p>
          <a:p>
            <a:pPr indent="457200" algn="l"/>
            <a:r>
              <a:rPr lang="en-US" sz="1800" b="1">
                <a:latin typeface="Times New Roman" pitchFamily="18" charset="0"/>
                <a:cs typeface="Times New Roman" pitchFamily="18" charset="0"/>
              </a:rPr>
              <a:t>	V.V. Soliven</a:t>
            </a:r>
          </a:p>
          <a:p>
            <a:pPr indent="457200" algn="l"/>
            <a:r>
              <a:rPr lang="en-US" sz="1800" b="1">
                <a:latin typeface="Times New Roman" pitchFamily="18" charset="0"/>
                <a:cs typeface="Times New Roman" pitchFamily="18" charset="0"/>
              </a:rPr>
              <a:t>	Orchard Property Management Corporation</a:t>
            </a:r>
          </a:p>
          <a:p>
            <a:pPr indent="457200" algn="l"/>
            <a:r>
              <a:rPr lang="en-US" sz="1800" b="1">
                <a:latin typeface="Times New Roman" pitchFamily="18" charset="0"/>
                <a:cs typeface="Times New Roman" pitchFamily="18" charset="0"/>
              </a:rPr>
              <a:t>	ASB Realty</a:t>
            </a:r>
          </a:p>
          <a:p>
            <a:pPr indent="457200" algn="l"/>
            <a:endParaRPr lang="en-US" sz="1800" b="1">
              <a:latin typeface="Times New Roman" pitchFamily="18" charset="0"/>
            </a:endParaRPr>
          </a:p>
        </p:txBody>
      </p:sp>
      <p:sp>
        <p:nvSpPr>
          <p:cNvPr id="24580" name="Rectangle 4"/>
          <p:cNvSpPr>
            <a:spLocks noChangeArrowheads="1"/>
          </p:cNvSpPr>
          <p:nvPr/>
        </p:nvSpPr>
        <p:spPr bwMode="auto">
          <a:xfrm>
            <a:off x="609600" y="4191000"/>
            <a:ext cx="9144000" cy="1463675"/>
          </a:xfrm>
          <a:prstGeom prst="rect">
            <a:avLst/>
          </a:prstGeom>
          <a:noFill/>
          <a:ln w="9525">
            <a:noFill/>
            <a:miter lim="800000"/>
            <a:headEnd/>
            <a:tailEnd/>
          </a:ln>
          <a:effectLst/>
        </p:spPr>
        <p:txBody>
          <a:bodyPr>
            <a:spAutoFit/>
          </a:bodyPr>
          <a:lstStyle/>
          <a:p>
            <a:pPr algn="l"/>
            <a:r>
              <a:rPr lang="en-US" sz="1200">
                <a:latin typeface="Times New Roman" pitchFamily="18" charset="0"/>
                <a:cs typeface="Times New Roman" pitchFamily="18" charset="0"/>
              </a:rPr>
              <a:t> </a:t>
            </a:r>
            <a:endParaRPr lang="en-US" sz="1000">
              <a:latin typeface="Times New Roman" pitchFamily="18" charset="0"/>
              <a:cs typeface="Times New Roman" pitchFamily="18" charset="0"/>
            </a:endParaRPr>
          </a:p>
          <a:p>
            <a:pPr algn="l"/>
            <a:r>
              <a:rPr lang="en-US" sz="2400" b="1" i="1">
                <a:latin typeface="Times New Roman" pitchFamily="18" charset="0"/>
                <a:cs typeface="Times New Roman" pitchFamily="18" charset="0"/>
              </a:rPr>
              <a:t>Car Dealership</a:t>
            </a:r>
            <a:endParaRPr lang="en-US" sz="2400" b="1">
              <a:latin typeface="Times New Roman" pitchFamily="18" charset="0"/>
              <a:cs typeface="Times New Roman" pitchFamily="18" charset="0"/>
            </a:endParaRPr>
          </a:p>
          <a:p>
            <a:pPr algn="l"/>
            <a:r>
              <a:rPr lang="en-US" sz="1800">
                <a:latin typeface="Times New Roman" pitchFamily="18" charset="0"/>
                <a:cs typeface="Times New Roman" pitchFamily="18" charset="0"/>
              </a:rPr>
              <a:t> </a:t>
            </a:r>
          </a:p>
          <a:p>
            <a:pPr algn="l"/>
            <a:r>
              <a:rPr lang="en-US" sz="1800" b="1">
                <a:latin typeface="Times New Roman" pitchFamily="18" charset="0"/>
                <a:cs typeface="Times New Roman" pitchFamily="18" charset="0"/>
              </a:rPr>
              <a:t>	Toyota Cubao Inc.</a:t>
            </a:r>
          </a:p>
          <a:p>
            <a:pPr algn="l"/>
            <a:r>
              <a:rPr lang="en-US" sz="1800" b="1">
                <a:latin typeface="Times New Roman" pitchFamily="18" charset="0"/>
                <a:cs typeface="Times New Roman" pitchFamily="18" charset="0"/>
              </a:rPr>
              <a:t>	DMG Motors, Inc.</a:t>
            </a:r>
            <a:r>
              <a:rPr lang="en-US" sz="1800" b="1">
                <a:latin typeface="Times New Roman" pitchFamily="18" charset="0"/>
              </a:rPr>
              <a:t> </a:t>
            </a:r>
          </a:p>
        </p:txBody>
      </p:sp>
      <p:sp>
        <p:nvSpPr>
          <p:cNvPr id="24581" name="Rectangle 5"/>
          <p:cNvSpPr>
            <a:spLocks noChangeArrowheads="1"/>
          </p:cNvSpPr>
          <p:nvPr/>
        </p:nvSpPr>
        <p:spPr bwMode="auto">
          <a:xfrm>
            <a:off x="4572000" y="4267200"/>
            <a:ext cx="4572000" cy="2114550"/>
          </a:xfrm>
          <a:prstGeom prst="rect">
            <a:avLst/>
          </a:prstGeom>
          <a:noFill/>
          <a:ln w="9525">
            <a:noFill/>
            <a:miter lim="800000"/>
            <a:headEnd/>
            <a:tailEnd/>
          </a:ln>
          <a:effectLst/>
        </p:spPr>
        <p:txBody>
          <a:bodyPr>
            <a:spAutoFit/>
          </a:bodyPr>
          <a:lstStyle/>
          <a:p>
            <a:pPr algn="l">
              <a:spcBef>
                <a:spcPct val="50000"/>
              </a:spcBef>
            </a:pPr>
            <a:r>
              <a:rPr lang="en-US" sz="2400" b="1" i="1">
                <a:latin typeface="Times New Roman" pitchFamily="18" charset="0"/>
                <a:cs typeface="Times New Roman" pitchFamily="18" charset="0"/>
              </a:rPr>
              <a:t>Stores</a:t>
            </a:r>
            <a:endParaRPr lang="en-US" sz="1000">
              <a:latin typeface="Times New Roman" pitchFamily="18" charset="0"/>
              <a:cs typeface="Times New Roman" pitchFamily="18" charset="0"/>
            </a:endParaRPr>
          </a:p>
          <a:p>
            <a:pPr algn="l">
              <a:lnSpc>
                <a:spcPct val="50000"/>
              </a:lnSpc>
              <a:spcBef>
                <a:spcPct val="50000"/>
              </a:spcBef>
            </a:pPr>
            <a:r>
              <a:rPr lang="en-US" sz="1800" b="1">
                <a:latin typeface="Times New Roman" pitchFamily="18" charset="0"/>
                <a:cs typeface="Times New Roman" pitchFamily="18" charset="0"/>
              </a:rPr>
              <a:t>	Rustans Commercial Corp.</a:t>
            </a:r>
          </a:p>
          <a:p>
            <a:pPr algn="l">
              <a:lnSpc>
                <a:spcPct val="50000"/>
              </a:lnSpc>
              <a:spcBef>
                <a:spcPct val="50000"/>
              </a:spcBef>
            </a:pPr>
            <a:r>
              <a:rPr lang="en-US" sz="1800" b="1">
                <a:latin typeface="Times New Roman" pitchFamily="18" charset="0"/>
                <a:cs typeface="Times New Roman" pitchFamily="18" charset="0"/>
              </a:rPr>
              <a:t>	Syvel's</a:t>
            </a:r>
          </a:p>
          <a:p>
            <a:pPr algn="l">
              <a:lnSpc>
                <a:spcPct val="50000"/>
              </a:lnSpc>
              <a:spcBef>
                <a:spcPct val="50000"/>
              </a:spcBef>
            </a:pPr>
            <a:r>
              <a:rPr lang="en-US" sz="1800" b="1">
                <a:latin typeface="Times New Roman" pitchFamily="18" charset="0"/>
                <a:cs typeface="Times New Roman" pitchFamily="18" charset="0"/>
              </a:rPr>
              <a:t>	Philippine Seven Corporation</a:t>
            </a:r>
          </a:p>
          <a:p>
            <a:pPr algn="l">
              <a:lnSpc>
                <a:spcPct val="50000"/>
              </a:lnSpc>
              <a:spcBef>
                <a:spcPct val="50000"/>
              </a:spcBef>
            </a:pPr>
            <a:r>
              <a:rPr lang="en-US" sz="1800" b="1">
                <a:latin typeface="Times New Roman" pitchFamily="18" charset="0"/>
                <a:cs typeface="Times New Roman" pitchFamily="18" charset="0"/>
              </a:rPr>
              <a:t>	Holland Blooms</a:t>
            </a:r>
          </a:p>
          <a:p>
            <a:pPr algn="l">
              <a:lnSpc>
                <a:spcPct val="50000"/>
              </a:lnSpc>
              <a:spcBef>
                <a:spcPct val="50000"/>
              </a:spcBef>
            </a:pPr>
            <a:r>
              <a:rPr lang="en-US" sz="1800" b="1">
                <a:latin typeface="Times New Roman" pitchFamily="18" charset="0"/>
                <a:cs typeface="Times New Roman" pitchFamily="18" charset="0"/>
              </a:rPr>
              <a:t>	Stores Specialists Inc.</a:t>
            </a:r>
          </a:p>
          <a:p>
            <a:pPr algn="l">
              <a:lnSpc>
                <a:spcPct val="50000"/>
              </a:lnSpc>
              <a:spcBef>
                <a:spcPct val="50000"/>
              </a:spcBef>
            </a:pPr>
            <a:r>
              <a:rPr lang="en-US" sz="1800" b="1">
                <a:latin typeface="Times New Roman" pitchFamily="18" charset="0"/>
                <a:cs typeface="Times New Roman" pitchFamily="18" charset="0"/>
              </a:rPr>
              <a:t>	Gaizano (Davao)</a:t>
            </a:r>
          </a:p>
        </p:txBody>
      </p:sp>
      <p:sp>
        <p:nvSpPr>
          <p:cNvPr id="24582" name="Rectangle 6"/>
          <p:cNvSpPr>
            <a:spLocks noChangeArrowheads="1"/>
          </p:cNvSpPr>
          <p:nvPr/>
        </p:nvSpPr>
        <p:spPr bwMode="auto">
          <a:xfrm>
            <a:off x="457200" y="2743200"/>
            <a:ext cx="8229600" cy="1374775"/>
          </a:xfrm>
          <a:prstGeom prst="rect">
            <a:avLst/>
          </a:prstGeom>
          <a:noFill/>
          <a:ln w="9525">
            <a:noFill/>
            <a:miter lim="800000"/>
            <a:headEnd/>
            <a:tailEnd/>
          </a:ln>
          <a:effectLst/>
        </p:spPr>
        <p:txBody>
          <a:bodyPr>
            <a:spAutoFit/>
          </a:bodyPr>
          <a:lstStyle/>
          <a:p>
            <a:pPr algn="l">
              <a:spcBef>
                <a:spcPct val="50000"/>
              </a:spcBef>
            </a:pPr>
            <a:r>
              <a:rPr lang="en-US" sz="1200" i="1">
                <a:latin typeface="Times New Roman" pitchFamily="18" charset="0"/>
                <a:cs typeface="Times New Roman" pitchFamily="18" charset="0"/>
              </a:rPr>
              <a:t> </a:t>
            </a:r>
            <a:endParaRPr lang="en-US" sz="1000">
              <a:latin typeface="Times New Roman" pitchFamily="18" charset="0"/>
              <a:cs typeface="Times New Roman" pitchFamily="18" charset="0"/>
            </a:endParaRPr>
          </a:p>
          <a:p>
            <a:pPr algn="l">
              <a:spcBef>
                <a:spcPct val="50000"/>
              </a:spcBef>
            </a:pPr>
            <a:r>
              <a:rPr lang="en-US" sz="2400" b="1" i="1">
                <a:latin typeface="Times New Roman" pitchFamily="18" charset="0"/>
                <a:cs typeface="Times New Roman" pitchFamily="18" charset="0"/>
              </a:rPr>
              <a:t>Electrical Appliances Distributor</a:t>
            </a:r>
            <a:endParaRPr lang="en-US" sz="1000">
              <a:latin typeface="Times New Roman" pitchFamily="18" charset="0"/>
              <a:cs typeface="Times New Roman" pitchFamily="18" charset="0"/>
            </a:endParaRPr>
          </a:p>
          <a:p>
            <a:pPr algn="l">
              <a:lnSpc>
                <a:spcPct val="50000"/>
              </a:lnSpc>
              <a:spcBef>
                <a:spcPct val="50000"/>
              </a:spcBef>
            </a:pPr>
            <a:r>
              <a:rPr lang="en-US" sz="1200">
                <a:latin typeface="Times New Roman" pitchFamily="18" charset="0"/>
                <a:cs typeface="Times New Roman" pitchFamily="18" charset="0"/>
              </a:rPr>
              <a:t>	</a:t>
            </a:r>
            <a:r>
              <a:rPr lang="en-US" sz="1800" b="1">
                <a:latin typeface="Times New Roman" pitchFamily="18" charset="0"/>
                <a:cs typeface="Times New Roman" pitchFamily="18" charset="0"/>
              </a:rPr>
              <a:t>Trademark Industries, Inc.</a:t>
            </a:r>
          </a:p>
          <a:p>
            <a:pPr algn="l">
              <a:lnSpc>
                <a:spcPct val="50000"/>
              </a:lnSpc>
              <a:spcBef>
                <a:spcPct val="50000"/>
              </a:spcBef>
            </a:pPr>
            <a:r>
              <a:rPr lang="en-US" sz="1800" b="1">
                <a:latin typeface="Times New Roman" pitchFamily="18" charset="0"/>
                <a:cs typeface="Times New Roman" pitchFamily="18" charset="0"/>
              </a:rPr>
              <a:t>	Victron Sales Corporation</a:t>
            </a:r>
            <a:r>
              <a:rPr lang="en-US" sz="1800" b="1">
                <a:latin typeface="Times New Roman" pitchFamily="18" charset="0"/>
              </a:rPr>
              <a:t> </a:t>
            </a:r>
          </a:p>
        </p:txBody>
      </p:sp>
      <p:pic>
        <p:nvPicPr>
          <p:cNvPr id="24584" name="Picture 8" descr="D:\Copy of D\Animated\More\for_sale_real_estate_sign_swing_md_clr.gif"/>
          <p:cNvPicPr>
            <a:picLocks noChangeAspect="1" noChangeArrowheads="1" noCrop="1"/>
          </p:cNvPicPr>
          <p:nvPr/>
        </p:nvPicPr>
        <p:blipFill>
          <a:blip r:embed="rId4"/>
          <a:srcRect/>
          <a:stretch>
            <a:fillRect/>
          </a:stretch>
        </p:blipFill>
        <p:spPr bwMode="auto">
          <a:xfrm>
            <a:off x="5791200" y="2743200"/>
            <a:ext cx="1752600" cy="1524000"/>
          </a:xfrm>
          <a:prstGeom prst="rect">
            <a:avLst/>
          </a:prstGeom>
          <a:noFill/>
        </p:spPr>
      </p:pic>
    </p:spTree>
  </p:cSld>
  <p:clrMapOvr>
    <a:masterClrMapping/>
  </p:clrMapOvr>
  <p:transition spd="slow" advTm="15000">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602" name="Object 2"/>
          <p:cNvGraphicFramePr>
            <a:graphicFrameLocks noChangeAspect="1"/>
          </p:cNvGraphicFramePr>
          <p:nvPr/>
        </p:nvGraphicFramePr>
        <p:xfrm>
          <a:off x="6248400" y="533400"/>
          <a:ext cx="2286000" cy="2133600"/>
        </p:xfrm>
        <a:graphic>
          <a:graphicData uri="http://schemas.openxmlformats.org/presentationml/2006/ole">
            <p:oleObj spid="_x0000_s25602" name="Photo Editor Photo" r:id="rId3" imgW="1619476" imgH="1533739" progId="">
              <p:embed/>
            </p:oleObj>
          </a:graphicData>
        </a:graphic>
      </p:graphicFrame>
      <p:sp>
        <p:nvSpPr>
          <p:cNvPr id="25603" name="Rectangle 3"/>
          <p:cNvSpPr>
            <a:spLocks noChangeArrowheads="1"/>
          </p:cNvSpPr>
          <p:nvPr/>
        </p:nvSpPr>
        <p:spPr bwMode="auto">
          <a:xfrm>
            <a:off x="533400" y="304800"/>
            <a:ext cx="9144000" cy="2012950"/>
          </a:xfrm>
          <a:prstGeom prst="rect">
            <a:avLst/>
          </a:prstGeom>
          <a:noFill/>
          <a:ln w="9525">
            <a:noFill/>
            <a:miter lim="800000"/>
            <a:headEnd/>
            <a:tailEnd/>
          </a:ln>
          <a:effectLst/>
        </p:spPr>
        <p:txBody>
          <a:bodyPr>
            <a:spAutoFit/>
          </a:bodyPr>
          <a:lstStyle/>
          <a:p>
            <a:pPr algn="l"/>
            <a:r>
              <a:rPr lang="en-US" sz="1200">
                <a:latin typeface="Times New Roman" pitchFamily="18" charset="0"/>
                <a:cs typeface="Times New Roman" pitchFamily="18" charset="0"/>
              </a:rPr>
              <a:t> </a:t>
            </a:r>
            <a:endParaRPr lang="en-US" sz="1000">
              <a:latin typeface="Times New Roman" pitchFamily="18" charset="0"/>
              <a:cs typeface="Times New Roman" pitchFamily="18" charset="0"/>
            </a:endParaRPr>
          </a:p>
          <a:p>
            <a:pPr algn="l"/>
            <a:r>
              <a:rPr lang="en-US" sz="2400" b="1" i="1">
                <a:latin typeface="Times New Roman" pitchFamily="18" charset="0"/>
                <a:cs typeface="Times New Roman" pitchFamily="18" charset="0"/>
              </a:rPr>
              <a:t>Lumbering </a:t>
            </a:r>
            <a:endParaRPr lang="en-US" sz="2400" b="1">
              <a:latin typeface="Times New Roman" pitchFamily="18" charset="0"/>
              <a:cs typeface="Times New Roman" pitchFamily="18" charset="0"/>
            </a:endParaRPr>
          </a:p>
          <a:p>
            <a:pPr algn="l"/>
            <a:r>
              <a:rPr lang="en-US" sz="1800" b="1">
                <a:latin typeface="Times New Roman" pitchFamily="18" charset="0"/>
                <a:cs typeface="Times New Roman" pitchFamily="18" charset="0"/>
              </a:rPr>
              <a:t> 	M &amp; S Lumbering Corp.</a:t>
            </a:r>
          </a:p>
          <a:p>
            <a:pPr algn="l"/>
            <a:r>
              <a:rPr lang="en-US" sz="1800" b="1">
                <a:latin typeface="Times New Roman" pitchFamily="18" charset="0"/>
                <a:cs typeface="Times New Roman" pitchFamily="18" charset="0"/>
              </a:rPr>
              <a:t>	Provident Tree Farms</a:t>
            </a:r>
          </a:p>
          <a:p>
            <a:pPr algn="l"/>
            <a:r>
              <a:rPr lang="en-US" sz="1800" b="1">
                <a:latin typeface="Times New Roman" pitchFamily="18" charset="0"/>
                <a:cs typeface="Times New Roman" pitchFamily="18" charset="0"/>
              </a:rPr>
              <a:t>	Sirawai Plywood and Lumber Corp.</a:t>
            </a:r>
          </a:p>
          <a:p>
            <a:pPr algn="l"/>
            <a:r>
              <a:rPr lang="en-US" sz="1800" b="1">
                <a:latin typeface="Times New Roman" pitchFamily="18" charset="0"/>
                <a:cs typeface="Times New Roman" pitchFamily="18" charset="0"/>
              </a:rPr>
              <a:t>	Timber Industries of the Philippines, Inc.</a:t>
            </a:r>
          </a:p>
          <a:p>
            <a:pPr algn="l"/>
            <a:endParaRPr lang="en-US" sz="1800" b="1">
              <a:latin typeface="Times New Roman" pitchFamily="18" charset="0"/>
            </a:endParaRPr>
          </a:p>
        </p:txBody>
      </p:sp>
      <p:sp>
        <p:nvSpPr>
          <p:cNvPr id="25604" name="Rectangle 4"/>
          <p:cNvSpPr>
            <a:spLocks noChangeArrowheads="1"/>
          </p:cNvSpPr>
          <p:nvPr/>
        </p:nvSpPr>
        <p:spPr bwMode="auto">
          <a:xfrm>
            <a:off x="2971800" y="3352800"/>
            <a:ext cx="6172200" cy="2686050"/>
          </a:xfrm>
          <a:prstGeom prst="rect">
            <a:avLst/>
          </a:prstGeom>
          <a:noFill/>
          <a:ln w="9525">
            <a:noFill/>
            <a:miter lim="800000"/>
            <a:headEnd/>
            <a:tailEnd/>
          </a:ln>
          <a:effectLst/>
        </p:spPr>
        <p:txBody>
          <a:bodyPr>
            <a:spAutoFit/>
          </a:bodyPr>
          <a:lstStyle/>
          <a:p>
            <a:pPr algn="l">
              <a:spcBef>
                <a:spcPct val="50000"/>
              </a:spcBef>
            </a:pPr>
            <a:r>
              <a:rPr lang="en-US" sz="2400" b="1" i="1">
                <a:latin typeface="Times New Roman" pitchFamily="18" charset="0"/>
                <a:cs typeface="Times New Roman" pitchFamily="18" charset="0"/>
              </a:rPr>
              <a:t>Construction </a:t>
            </a:r>
            <a:endParaRPr lang="en-US" sz="2400" b="1">
              <a:latin typeface="Times New Roman" pitchFamily="18" charset="0"/>
              <a:cs typeface="Times New Roman" pitchFamily="18" charset="0"/>
            </a:endParaRPr>
          </a:p>
          <a:p>
            <a:pPr algn="l">
              <a:lnSpc>
                <a:spcPct val="40000"/>
              </a:lnSpc>
              <a:spcBef>
                <a:spcPct val="50000"/>
              </a:spcBef>
            </a:pPr>
            <a:r>
              <a:rPr lang="en-US" sz="1600" b="1">
                <a:latin typeface="Times New Roman" pitchFamily="18" charset="0"/>
                <a:cs typeface="Times New Roman" pitchFamily="18" charset="0"/>
              </a:rPr>
              <a:t>	</a:t>
            </a:r>
            <a:r>
              <a:rPr lang="en-US" sz="1800" b="1">
                <a:latin typeface="Times New Roman" pitchFamily="18" charset="0"/>
                <a:cs typeface="Times New Roman" pitchFamily="18" charset="0"/>
              </a:rPr>
              <a:t>Jardine James Hardie Phils. Co. Inc. </a:t>
            </a:r>
          </a:p>
          <a:p>
            <a:pPr algn="l">
              <a:lnSpc>
                <a:spcPct val="40000"/>
              </a:lnSpc>
              <a:spcBef>
                <a:spcPct val="50000"/>
              </a:spcBef>
            </a:pPr>
            <a:r>
              <a:rPr lang="en-US" sz="1800" b="1">
                <a:latin typeface="Times New Roman" pitchFamily="18" charset="0"/>
                <a:cs typeface="Times New Roman" pitchFamily="18" charset="0"/>
              </a:rPr>
              <a:t>	Construction Services of Australia-Phils., Inc.</a:t>
            </a:r>
          </a:p>
          <a:p>
            <a:pPr algn="l">
              <a:lnSpc>
                <a:spcPct val="40000"/>
              </a:lnSpc>
              <a:spcBef>
                <a:spcPct val="50000"/>
              </a:spcBef>
            </a:pPr>
            <a:r>
              <a:rPr lang="en-US" sz="1800" b="1">
                <a:latin typeface="Times New Roman" pitchFamily="18" charset="0"/>
                <a:cs typeface="Times New Roman" pitchFamily="18" charset="0"/>
              </a:rPr>
              <a:t>	DCCD Engineering Corp.</a:t>
            </a:r>
          </a:p>
          <a:p>
            <a:pPr algn="l">
              <a:lnSpc>
                <a:spcPct val="40000"/>
              </a:lnSpc>
              <a:spcBef>
                <a:spcPct val="50000"/>
              </a:spcBef>
            </a:pPr>
            <a:r>
              <a:rPr lang="en-US" sz="1800" b="1">
                <a:latin typeface="Times New Roman" pitchFamily="18" charset="0"/>
                <a:cs typeface="Times New Roman" pitchFamily="18" charset="0"/>
              </a:rPr>
              <a:t> 	Phesco, Inc.</a:t>
            </a:r>
          </a:p>
          <a:p>
            <a:pPr algn="l">
              <a:lnSpc>
                <a:spcPct val="40000"/>
              </a:lnSpc>
              <a:spcBef>
                <a:spcPct val="50000"/>
              </a:spcBef>
            </a:pPr>
            <a:r>
              <a:rPr lang="en-US" sz="1800" b="1">
                <a:latin typeface="Times New Roman" pitchFamily="18" charset="0"/>
                <a:cs typeface="Times New Roman" pitchFamily="18" charset="0"/>
              </a:rPr>
              <a:t>	William Golangco Construction Corp.</a:t>
            </a:r>
          </a:p>
          <a:p>
            <a:pPr algn="l">
              <a:lnSpc>
                <a:spcPct val="40000"/>
              </a:lnSpc>
              <a:spcBef>
                <a:spcPct val="50000"/>
              </a:spcBef>
            </a:pPr>
            <a:r>
              <a:rPr lang="en-US" sz="1800" b="1">
                <a:latin typeface="Times New Roman" pitchFamily="18" charset="0"/>
                <a:cs typeface="Times New Roman" pitchFamily="18" charset="0"/>
              </a:rPr>
              <a:t>	Moldex Products, Inc.</a:t>
            </a:r>
          </a:p>
          <a:p>
            <a:pPr algn="l">
              <a:lnSpc>
                <a:spcPct val="40000"/>
              </a:lnSpc>
              <a:spcBef>
                <a:spcPct val="50000"/>
              </a:spcBef>
            </a:pPr>
            <a:r>
              <a:rPr lang="en-US" sz="1800" b="1">
                <a:latin typeface="Times New Roman" pitchFamily="18" charset="0"/>
                <a:cs typeface="Times New Roman" pitchFamily="18" charset="0"/>
              </a:rPr>
              <a:t>	Moldex Group of Companies </a:t>
            </a:r>
          </a:p>
          <a:p>
            <a:pPr algn="l">
              <a:lnSpc>
                <a:spcPct val="40000"/>
              </a:lnSpc>
              <a:spcBef>
                <a:spcPct val="50000"/>
              </a:spcBef>
            </a:pPr>
            <a:r>
              <a:rPr lang="en-US" sz="1800" b="1">
                <a:latin typeface="Times New Roman" pitchFamily="18" charset="0"/>
                <a:cs typeface="Times New Roman" pitchFamily="18" charset="0"/>
              </a:rPr>
              <a:t>	Moldex Realty Inc.</a:t>
            </a:r>
          </a:p>
          <a:p>
            <a:pPr algn="l">
              <a:lnSpc>
                <a:spcPct val="40000"/>
              </a:lnSpc>
              <a:spcBef>
                <a:spcPct val="50000"/>
              </a:spcBef>
            </a:pPr>
            <a:r>
              <a:rPr lang="en-US" sz="1800" b="1">
                <a:latin typeface="Times New Roman" pitchFamily="18" charset="0"/>
                <a:cs typeface="Times New Roman" pitchFamily="18" charset="0"/>
              </a:rPr>
              <a:t>	Permanent Homes, Inc.</a:t>
            </a:r>
          </a:p>
        </p:txBody>
      </p:sp>
      <p:pic>
        <p:nvPicPr>
          <p:cNvPr id="25605" name="Picture 5" descr="C:\Program Files\Microsoft Office\Clipart\WebArt\bd19548_.gif"/>
          <p:cNvPicPr>
            <a:picLocks noChangeAspect="1" noChangeArrowheads="1" noCrop="1"/>
          </p:cNvPicPr>
          <p:nvPr/>
        </p:nvPicPr>
        <p:blipFill>
          <a:blip r:embed="rId4"/>
          <a:srcRect/>
          <a:stretch>
            <a:fillRect/>
          </a:stretch>
        </p:blipFill>
        <p:spPr bwMode="auto">
          <a:xfrm>
            <a:off x="304800" y="2514600"/>
            <a:ext cx="2460625" cy="1698625"/>
          </a:xfrm>
          <a:prstGeom prst="rect">
            <a:avLst/>
          </a:prstGeom>
          <a:noFill/>
        </p:spPr>
      </p:pic>
    </p:spTree>
  </p:cSld>
  <p:clrMapOvr>
    <a:masterClrMapping/>
  </p:clrMapOvr>
  <p:transition spd="slow" advTm="15000">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D:\Copy of D\Animated\Animation-4\crystals_rotating_md_wht.gif"/>
          <p:cNvPicPr>
            <a:picLocks noChangeAspect="1" noChangeArrowheads="1" noCrop="1"/>
          </p:cNvPicPr>
          <p:nvPr/>
        </p:nvPicPr>
        <p:blipFill>
          <a:blip r:embed="rId3"/>
          <a:srcRect/>
          <a:stretch>
            <a:fillRect/>
          </a:stretch>
        </p:blipFill>
        <p:spPr bwMode="auto">
          <a:xfrm>
            <a:off x="304800" y="914400"/>
            <a:ext cx="1143000" cy="1143000"/>
          </a:xfrm>
          <a:prstGeom prst="rect">
            <a:avLst/>
          </a:prstGeom>
          <a:noFill/>
        </p:spPr>
      </p:pic>
      <p:graphicFrame>
        <p:nvGraphicFramePr>
          <p:cNvPr id="26627" name="Object 3"/>
          <p:cNvGraphicFramePr>
            <a:graphicFrameLocks noChangeAspect="1"/>
          </p:cNvGraphicFramePr>
          <p:nvPr/>
        </p:nvGraphicFramePr>
        <p:xfrm>
          <a:off x="6248400" y="533400"/>
          <a:ext cx="2286000" cy="2133600"/>
        </p:xfrm>
        <a:graphic>
          <a:graphicData uri="http://schemas.openxmlformats.org/presentationml/2006/ole">
            <p:oleObj spid="_x0000_s26627" name="Photo Editor Photo" r:id="rId4" imgW="1619476" imgH="1533739" progId="">
              <p:embed/>
            </p:oleObj>
          </a:graphicData>
        </a:graphic>
      </p:graphicFrame>
      <p:sp>
        <p:nvSpPr>
          <p:cNvPr id="26628" name="Rectangle 4"/>
          <p:cNvSpPr>
            <a:spLocks noChangeArrowheads="1"/>
          </p:cNvSpPr>
          <p:nvPr/>
        </p:nvSpPr>
        <p:spPr bwMode="auto">
          <a:xfrm>
            <a:off x="1524000" y="609600"/>
            <a:ext cx="9144000" cy="1311275"/>
          </a:xfrm>
          <a:prstGeom prst="rect">
            <a:avLst/>
          </a:prstGeom>
          <a:noFill/>
          <a:ln w="9525">
            <a:noFill/>
            <a:miter lim="800000"/>
            <a:headEnd/>
            <a:tailEnd/>
          </a:ln>
          <a:effectLst/>
        </p:spPr>
        <p:txBody>
          <a:bodyPr>
            <a:spAutoFit/>
          </a:bodyPr>
          <a:lstStyle/>
          <a:p>
            <a:pPr algn="l"/>
            <a:r>
              <a:rPr lang="en-US" sz="1200">
                <a:latin typeface="Times New Roman" pitchFamily="18" charset="0"/>
                <a:cs typeface="Times New Roman" pitchFamily="18" charset="0"/>
              </a:rPr>
              <a:t> </a:t>
            </a:r>
            <a:endParaRPr lang="en-US" sz="1000">
              <a:latin typeface="Times New Roman" pitchFamily="18" charset="0"/>
              <a:cs typeface="Times New Roman" pitchFamily="18" charset="0"/>
            </a:endParaRPr>
          </a:p>
          <a:p>
            <a:pPr algn="l"/>
            <a:r>
              <a:rPr lang="en-US" sz="2000" b="1" i="1">
                <a:latin typeface="Times New Roman" pitchFamily="18" charset="0"/>
                <a:cs typeface="Times New Roman" pitchFamily="18" charset="0"/>
              </a:rPr>
              <a:t>Mining</a:t>
            </a:r>
            <a:endParaRPr lang="en-US" sz="2000" b="1">
              <a:latin typeface="Times New Roman" pitchFamily="18" charset="0"/>
              <a:cs typeface="Times New Roman" pitchFamily="18" charset="0"/>
            </a:endParaRPr>
          </a:p>
          <a:p>
            <a:pPr algn="l"/>
            <a:r>
              <a:rPr lang="en-US" sz="1200">
                <a:latin typeface="Times New Roman" pitchFamily="18" charset="0"/>
                <a:cs typeface="Times New Roman" pitchFamily="18" charset="0"/>
              </a:rPr>
              <a:t> </a:t>
            </a:r>
            <a:endParaRPr lang="en-US" sz="1000">
              <a:latin typeface="Times New Roman" pitchFamily="18" charset="0"/>
              <a:cs typeface="Times New Roman" pitchFamily="18" charset="0"/>
            </a:endParaRPr>
          </a:p>
          <a:p>
            <a:pPr algn="l"/>
            <a:r>
              <a:rPr lang="en-US" sz="1200">
                <a:latin typeface="Times New Roman" pitchFamily="18" charset="0"/>
                <a:cs typeface="Times New Roman" pitchFamily="18" charset="0"/>
              </a:rPr>
              <a:t>	</a:t>
            </a:r>
            <a:r>
              <a:rPr lang="en-US" sz="1800" b="1">
                <a:latin typeface="Times New Roman" pitchFamily="18" charset="0"/>
                <a:cs typeface="Times New Roman" pitchFamily="18" charset="0"/>
              </a:rPr>
              <a:t>Benguet Corp.</a:t>
            </a:r>
          </a:p>
          <a:p>
            <a:pPr algn="l"/>
            <a:r>
              <a:rPr lang="en-US" sz="1800" b="1">
                <a:latin typeface="Times New Roman" pitchFamily="18" charset="0"/>
                <a:cs typeface="Times New Roman" pitchFamily="18" charset="0"/>
              </a:rPr>
              <a:t>	Itogon - Suyoc Mines, Inc.</a:t>
            </a:r>
            <a:r>
              <a:rPr lang="en-US" sz="1400">
                <a:latin typeface="Times New Roman" pitchFamily="18" charset="0"/>
              </a:rPr>
              <a:t> </a:t>
            </a:r>
            <a:endParaRPr lang="en-US" sz="2400">
              <a:latin typeface="Times New Roman" pitchFamily="18" charset="0"/>
            </a:endParaRPr>
          </a:p>
        </p:txBody>
      </p:sp>
      <p:sp>
        <p:nvSpPr>
          <p:cNvPr id="26629" name="Rectangle 5"/>
          <p:cNvSpPr>
            <a:spLocks noChangeArrowheads="1"/>
          </p:cNvSpPr>
          <p:nvPr/>
        </p:nvSpPr>
        <p:spPr bwMode="auto">
          <a:xfrm>
            <a:off x="-228600" y="2514600"/>
            <a:ext cx="9144000" cy="2379663"/>
          </a:xfrm>
          <a:prstGeom prst="rect">
            <a:avLst/>
          </a:prstGeom>
          <a:noFill/>
          <a:ln w="9525">
            <a:noFill/>
            <a:miter lim="800000"/>
            <a:headEnd/>
            <a:tailEnd/>
          </a:ln>
          <a:effectLst/>
        </p:spPr>
        <p:txBody>
          <a:bodyPr>
            <a:spAutoFit/>
          </a:bodyPr>
          <a:lstStyle/>
          <a:p>
            <a:pPr indent="457200" algn="l"/>
            <a:r>
              <a:rPr lang="en-US" sz="1800" b="1">
                <a:latin typeface="Times New Roman" pitchFamily="18" charset="0"/>
                <a:cs typeface="Times New Roman" pitchFamily="18" charset="0"/>
              </a:rPr>
              <a:t> </a:t>
            </a:r>
          </a:p>
          <a:p>
            <a:pPr indent="457200" algn="l"/>
            <a:r>
              <a:rPr lang="en-US" sz="2400" b="1" i="1">
                <a:latin typeface="Times New Roman" pitchFamily="18" charset="0"/>
                <a:cs typeface="Times New Roman" pitchFamily="18" charset="0"/>
              </a:rPr>
              <a:t>Printing</a:t>
            </a:r>
            <a:r>
              <a:rPr lang="en-US" sz="1800" b="1" i="1">
                <a:latin typeface="Times New Roman" pitchFamily="18" charset="0"/>
                <a:cs typeface="Times New Roman" pitchFamily="18" charset="0"/>
              </a:rPr>
              <a:t> </a:t>
            </a:r>
            <a:endParaRPr lang="en-US" sz="1800" b="1">
              <a:latin typeface="Times New Roman" pitchFamily="18" charset="0"/>
              <a:cs typeface="Times New Roman" pitchFamily="18" charset="0"/>
            </a:endParaRPr>
          </a:p>
          <a:p>
            <a:pPr indent="457200" algn="l"/>
            <a:r>
              <a:rPr lang="en-US" sz="1800" b="1">
                <a:latin typeface="Times New Roman" pitchFamily="18" charset="0"/>
                <a:cs typeface="Times New Roman" pitchFamily="18" charset="0"/>
              </a:rPr>
              <a:t>	Maryland Publishing </a:t>
            </a:r>
          </a:p>
          <a:p>
            <a:pPr indent="457200" algn="l"/>
            <a:r>
              <a:rPr lang="en-US" sz="1800" b="1">
                <a:latin typeface="Times New Roman" pitchFamily="18" charset="0"/>
                <a:cs typeface="Times New Roman" pitchFamily="18" charset="0"/>
              </a:rPr>
              <a:t>	Orient Integrated Commercial Inc.</a:t>
            </a:r>
          </a:p>
          <a:p>
            <a:pPr indent="457200" algn="l"/>
            <a:r>
              <a:rPr lang="en-US" sz="1800" b="1">
                <a:latin typeface="Times New Roman" pitchFamily="18" charset="0"/>
                <a:cs typeface="Times New Roman" pitchFamily="18" charset="0"/>
              </a:rPr>
              <a:t>	OMF Literature</a:t>
            </a:r>
          </a:p>
          <a:p>
            <a:pPr indent="457200" algn="l"/>
            <a:r>
              <a:rPr lang="en-US" sz="1800" b="1">
                <a:latin typeface="Times New Roman" pitchFamily="18" charset="0"/>
                <a:cs typeface="Times New Roman" pitchFamily="18" charset="0"/>
              </a:rPr>
              <a:t>	Rex Publishing Corp.</a:t>
            </a:r>
          </a:p>
          <a:p>
            <a:pPr indent="457200" algn="l"/>
            <a:r>
              <a:rPr lang="en-US" sz="1800" b="1">
                <a:latin typeface="Times New Roman" pitchFamily="18" charset="0"/>
                <a:cs typeface="Times New Roman" pitchFamily="18" charset="0"/>
              </a:rPr>
              <a:t>	Business World Inc.</a:t>
            </a:r>
          </a:p>
          <a:p>
            <a:pPr indent="457200" algn="l"/>
            <a:r>
              <a:rPr lang="en-US" sz="1800" b="1">
                <a:latin typeface="Times New Roman" pitchFamily="18" charset="0"/>
                <a:cs typeface="Times New Roman" pitchFamily="18" charset="0"/>
              </a:rPr>
              <a:t>	Bookman Inc.</a:t>
            </a:r>
            <a:r>
              <a:rPr lang="en-US" sz="1800" b="1">
                <a:latin typeface="Times New Roman" pitchFamily="18" charset="0"/>
              </a:rPr>
              <a:t> </a:t>
            </a:r>
          </a:p>
        </p:txBody>
      </p:sp>
      <p:pic>
        <p:nvPicPr>
          <p:cNvPr id="26630" name="Picture 6" descr="D:\Copy of D\Animated\Animation-4\books5.gif"/>
          <p:cNvPicPr>
            <a:picLocks noChangeAspect="1" noChangeArrowheads="1" noCrop="1"/>
          </p:cNvPicPr>
          <p:nvPr/>
        </p:nvPicPr>
        <p:blipFill>
          <a:blip r:embed="rId5"/>
          <a:srcRect/>
          <a:stretch>
            <a:fillRect/>
          </a:stretch>
        </p:blipFill>
        <p:spPr bwMode="auto">
          <a:xfrm>
            <a:off x="4419600" y="3276600"/>
            <a:ext cx="1600200" cy="1676400"/>
          </a:xfrm>
          <a:prstGeom prst="rect">
            <a:avLst/>
          </a:prstGeom>
          <a:noFill/>
        </p:spPr>
      </p:pic>
    </p:spTree>
  </p:cSld>
  <p:clrMapOvr>
    <a:masterClrMapping/>
  </p:clrMapOvr>
  <p:transition spd="slow" advTm="15000">
    <p:fade thruBlk="1"/>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ChangeArrowheads="1"/>
          </p:cNvSpPr>
          <p:nvPr/>
        </p:nvSpPr>
        <p:spPr bwMode="auto">
          <a:xfrm>
            <a:off x="0" y="381000"/>
            <a:ext cx="9144000" cy="6924675"/>
          </a:xfrm>
          <a:prstGeom prst="rect">
            <a:avLst/>
          </a:prstGeom>
          <a:noFill/>
          <a:ln w="9525">
            <a:noFill/>
            <a:miter lim="800000"/>
            <a:headEnd/>
            <a:tailEnd/>
          </a:ln>
          <a:effectLst/>
        </p:spPr>
        <p:txBody>
          <a:bodyPr lIns="0" tIns="0" rIns="0" bIns="0">
            <a:spAutoFit/>
          </a:bodyPr>
          <a:lstStyle/>
          <a:p>
            <a:r>
              <a:rPr lang="en-US" sz="2600" b="1">
                <a:solidFill>
                  <a:srgbClr val="0000FF"/>
                </a:solidFill>
                <a:latin typeface="Times New Roman" pitchFamily="18" charset="0"/>
                <a:cs typeface="Times New Roman" pitchFamily="18" charset="0"/>
              </a:rPr>
              <a:t>List of Companies</a:t>
            </a:r>
          </a:p>
          <a:p>
            <a:r>
              <a:rPr lang="en-US" sz="1800" b="1" i="1">
                <a:solidFill>
                  <a:srgbClr val="0000FF"/>
                </a:solidFill>
                <a:cs typeface="Times New Roman" pitchFamily="18" charset="0"/>
              </a:rPr>
              <a:t>which availed of the</a:t>
            </a:r>
            <a:endParaRPr lang="en-US" sz="1800" b="1">
              <a:latin typeface="Times New Roman" pitchFamily="18" charset="0"/>
              <a:cs typeface="Times New Roman" pitchFamily="18" charset="0"/>
            </a:endParaRPr>
          </a:p>
          <a:p>
            <a:r>
              <a:rPr lang="en-US" sz="1800" b="1">
                <a:solidFill>
                  <a:srgbClr val="0000FF"/>
                </a:solidFill>
                <a:latin typeface="Times New Roman" pitchFamily="18" charset="0"/>
                <a:cs typeface="Times New Roman" pitchFamily="18" charset="0"/>
              </a:rPr>
              <a:t>Training the Trainers Program</a:t>
            </a:r>
            <a:endParaRPr lang="en-US" sz="1800">
              <a:latin typeface="Times New Roman" pitchFamily="18" charset="0"/>
              <a:cs typeface="Times New Roman" pitchFamily="18" charset="0"/>
            </a:endParaRPr>
          </a:p>
          <a:p>
            <a:pPr algn="l"/>
            <a:r>
              <a:rPr lang="en-US" sz="1200">
                <a:latin typeface="Times New Roman" pitchFamily="18" charset="0"/>
                <a:cs typeface="Times New Roman" pitchFamily="18" charset="0"/>
              </a:rPr>
              <a:t> </a:t>
            </a:r>
            <a:endParaRPr lang="en-US" sz="1800" b="1">
              <a:latin typeface="Times New Roman" pitchFamily="18" charset="0"/>
              <a:cs typeface="Times New Roman" pitchFamily="18" charset="0"/>
            </a:endParaRPr>
          </a:p>
          <a:p>
            <a:pPr algn="l"/>
            <a:r>
              <a:rPr lang="en-US" sz="1800" b="1">
                <a:latin typeface="Times New Roman" pitchFamily="18" charset="0"/>
                <a:cs typeface="Times New Roman" pitchFamily="18" charset="0"/>
              </a:rPr>
              <a:t>        </a:t>
            </a:r>
            <a:r>
              <a:rPr lang="en-US" sz="2000" b="1" u="sng">
                <a:latin typeface="Times New Roman" pitchFamily="18" charset="0"/>
                <a:cs typeface="Times New Roman" pitchFamily="18" charset="0"/>
              </a:rPr>
              <a:t>UNDER TESDA –WORLD BANK SUBSIDY:</a:t>
            </a:r>
          </a:p>
          <a:p>
            <a:pPr algn="l"/>
            <a:r>
              <a:rPr lang="en-US" sz="1800" b="1">
                <a:latin typeface="Times New Roman" pitchFamily="18" charset="0"/>
                <a:cs typeface="Times New Roman" pitchFamily="18" charset="0"/>
              </a:rPr>
              <a:t>	Tourism Industry Board </a:t>
            </a:r>
          </a:p>
          <a:p>
            <a:pPr algn="l"/>
            <a:r>
              <a:rPr lang="en-US" sz="1800" b="1">
                <a:latin typeface="Times New Roman" pitchFamily="18" charset="0"/>
                <a:cs typeface="Times New Roman" pitchFamily="18" charset="0"/>
              </a:rPr>
              <a:t>	Philippine Printing Industry Board Foundation, Inc. </a:t>
            </a:r>
          </a:p>
          <a:p>
            <a:pPr algn="l"/>
            <a:r>
              <a:rPr lang="en-US" sz="1800" b="1">
                <a:latin typeface="Times New Roman" pitchFamily="18" charset="0"/>
                <a:cs typeface="Times New Roman" pitchFamily="18" charset="0"/>
              </a:rPr>
              <a:t>	Foundation for Professional Training (Opus Dei)</a:t>
            </a:r>
          </a:p>
          <a:p>
            <a:pPr algn="l"/>
            <a:r>
              <a:rPr lang="en-US" sz="1800" b="1">
                <a:latin typeface="Times New Roman" pitchFamily="18" charset="0"/>
                <a:cs typeface="Times New Roman" pitchFamily="18" charset="0"/>
              </a:rPr>
              <a:t>	Danarra Hotel</a:t>
            </a:r>
          </a:p>
          <a:p>
            <a:pPr algn="l"/>
            <a:r>
              <a:rPr lang="en-US" sz="1800" b="1">
                <a:latin typeface="Times New Roman" pitchFamily="18" charset="0"/>
                <a:cs typeface="Times New Roman" pitchFamily="18" charset="0"/>
              </a:rPr>
              <a:t>	Vacation Hotel</a:t>
            </a:r>
          </a:p>
          <a:p>
            <a:pPr algn="l"/>
            <a:r>
              <a:rPr lang="en-US" sz="1800" b="1">
                <a:latin typeface="Times New Roman" pitchFamily="18" charset="0"/>
                <a:cs typeface="Times New Roman" pitchFamily="18" charset="0"/>
              </a:rPr>
              <a:t>	Sulo Hotel</a:t>
            </a:r>
          </a:p>
          <a:p>
            <a:pPr algn="l"/>
            <a:r>
              <a:rPr lang="en-US" sz="1800" b="1">
                <a:latin typeface="Times New Roman" pitchFamily="18" charset="0"/>
                <a:cs typeface="Times New Roman" pitchFamily="18" charset="0"/>
              </a:rPr>
              <a:t>	Fenics Corporation</a:t>
            </a:r>
          </a:p>
          <a:p>
            <a:pPr algn="l"/>
            <a:r>
              <a:rPr lang="en-US" sz="1800" b="1">
                <a:latin typeface="Times New Roman" pitchFamily="18" charset="0"/>
                <a:cs typeface="Times New Roman" pitchFamily="18" charset="0"/>
              </a:rPr>
              <a:t>	Moldex Group of Companies</a:t>
            </a:r>
          </a:p>
          <a:p>
            <a:pPr algn="l"/>
            <a:r>
              <a:rPr lang="en-US" sz="1800" b="1">
                <a:latin typeface="Times New Roman" pitchFamily="18" charset="0"/>
                <a:cs typeface="Times New Roman" pitchFamily="18" charset="0"/>
              </a:rPr>
              <a:t>	Grand Hotel and Resort Group</a:t>
            </a:r>
          </a:p>
          <a:p>
            <a:pPr algn="l"/>
            <a:r>
              <a:rPr lang="en-US" sz="1800" b="1">
                <a:latin typeface="Times New Roman" pitchFamily="18" charset="0"/>
                <a:cs typeface="Times New Roman" pitchFamily="18" charset="0"/>
              </a:rPr>
              <a:t>	Ionics Corporation</a:t>
            </a:r>
          </a:p>
          <a:p>
            <a:pPr algn="l"/>
            <a:r>
              <a:rPr lang="en-US" sz="1800" b="1">
                <a:latin typeface="Times New Roman" pitchFamily="18" charset="0"/>
                <a:cs typeface="Times New Roman" pitchFamily="18" charset="0"/>
              </a:rPr>
              <a:t>	Fortune Tobacco Corporation</a:t>
            </a:r>
          </a:p>
          <a:p>
            <a:pPr algn="l"/>
            <a:r>
              <a:rPr lang="en-US" sz="1800" b="1">
                <a:latin typeface="Times New Roman" pitchFamily="18" charset="0"/>
                <a:cs typeface="Times New Roman" pitchFamily="18" charset="0"/>
              </a:rPr>
              <a:t>	Marikina Valley Chamber of Commerce</a:t>
            </a:r>
          </a:p>
          <a:p>
            <a:pPr algn="l"/>
            <a:r>
              <a:rPr lang="en-US" sz="1800" b="1">
                <a:latin typeface="Times New Roman" pitchFamily="18" charset="0"/>
                <a:cs typeface="Times New Roman" pitchFamily="18" charset="0"/>
              </a:rPr>
              <a:t>	Greater Valenzuela Chamber of Commerce and Industry Inc.</a:t>
            </a:r>
          </a:p>
          <a:p>
            <a:pPr algn="l"/>
            <a:r>
              <a:rPr lang="en-US" sz="1800" b="1">
                <a:latin typeface="Times New Roman" pitchFamily="18" charset="0"/>
                <a:cs typeface="Times New Roman" pitchFamily="18" charset="0"/>
              </a:rPr>
              <a:t>	Emmaus Christian School</a:t>
            </a:r>
          </a:p>
          <a:p>
            <a:pPr algn="l"/>
            <a:r>
              <a:rPr lang="en-US" sz="1800" b="1">
                <a:latin typeface="Times New Roman" pitchFamily="18" charset="0"/>
                <a:cs typeface="Times New Roman" pitchFamily="18" charset="0"/>
              </a:rPr>
              <a:t>	Bible Institute for the Deaf</a:t>
            </a:r>
          </a:p>
          <a:p>
            <a:pPr algn="l"/>
            <a:r>
              <a:rPr lang="en-US" sz="1800" b="1">
                <a:latin typeface="Times New Roman" pitchFamily="18" charset="0"/>
                <a:cs typeface="Times New Roman" pitchFamily="18" charset="0"/>
              </a:rPr>
              <a:t>	Manila Galleria Suites</a:t>
            </a:r>
          </a:p>
          <a:p>
            <a:pPr algn="l"/>
            <a:r>
              <a:rPr lang="en-US" sz="1800" b="1">
                <a:latin typeface="Times New Roman" pitchFamily="18" charset="0"/>
                <a:cs typeface="Times New Roman" pitchFamily="18" charset="0"/>
              </a:rPr>
              <a:t>	Rustan Commercial Corp.</a:t>
            </a:r>
          </a:p>
          <a:p>
            <a:pPr algn="l"/>
            <a:r>
              <a:rPr lang="en-US" sz="1800" b="1">
                <a:latin typeface="Times New Roman" pitchFamily="18" charset="0"/>
                <a:cs typeface="Times New Roman" pitchFamily="18" charset="0"/>
              </a:rPr>
              <a:t>	Visually Impaired Brotherhood for Excellent Services (VIBES)</a:t>
            </a:r>
          </a:p>
          <a:p>
            <a:pPr algn="l"/>
            <a:r>
              <a:rPr lang="en-US" sz="1200">
                <a:latin typeface="Times New Roman" pitchFamily="18" charset="0"/>
                <a:cs typeface="Times New Roman" pitchFamily="18" charset="0"/>
              </a:rPr>
              <a:t>	</a:t>
            </a:r>
            <a:endParaRPr lang="en-US" sz="1000">
              <a:latin typeface="Times New Roman" pitchFamily="18" charset="0"/>
              <a:cs typeface="Times New Roman" pitchFamily="18" charset="0"/>
            </a:endParaRPr>
          </a:p>
          <a:p>
            <a:pPr algn="l"/>
            <a:endParaRPr lang="en-US" sz="2400">
              <a:latin typeface="Times New Roman" pitchFamily="18" charset="0"/>
            </a:endParaRPr>
          </a:p>
        </p:txBody>
      </p:sp>
    </p:spTree>
  </p:cSld>
  <p:clrMapOvr>
    <a:masterClrMapping/>
  </p:clrMapOvr>
  <p:transition spd="slow" advTm="15000">
    <p:fade thruBlk="1"/>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2057400" y="228600"/>
            <a:ext cx="4572000" cy="1095375"/>
          </a:xfrm>
          <a:prstGeom prst="rect">
            <a:avLst/>
          </a:prstGeom>
          <a:noFill/>
          <a:ln w="9525">
            <a:noFill/>
            <a:miter lim="800000"/>
            <a:headEnd/>
            <a:tailEnd/>
          </a:ln>
          <a:effectLst/>
        </p:spPr>
        <p:txBody>
          <a:bodyPr>
            <a:spAutoFit/>
          </a:bodyPr>
          <a:lstStyle/>
          <a:p>
            <a:pPr>
              <a:spcBef>
                <a:spcPct val="50000"/>
              </a:spcBef>
            </a:pPr>
            <a:r>
              <a:rPr lang="en-US" sz="2600" b="1">
                <a:solidFill>
                  <a:srgbClr val="0000FF"/>
                </a:solidFill>
                <a:latin typeface="Times New Roman" pitchFamily="18" charset="0"/>
                <a:cs typeface="Times New Roman" pitchFamily="18" charset="0"/>
              </a:rPr>
              <a:t>List of Companies</a:t>
            </a:r>
          </a:p>
          <a:p>
            <a:pPr>
              <a:lnSpc>
                <a:spcPct val="60000"/>
              </a:lnSpc>
              <a:spcBef>
                <a:spcPct val="50000"/>
              </a:spcBef>
            </a:pPr>
            <a:r>
              <a:rPr lang="en-US" sz="1800" b="1" i="1">
                <a:solidFill>
                  <a:srgbClr val="0000FF"/>
                </a:solidFill>
                <a:cs typeface="Times New Roman" pitchFamily="18" charset="0"/>
              </a:rPr>
              <a:t>which availed of the</a:t>
            </a:r>
            <a:endParaRPr lang="en-US" sz="1800" b="1">
              <a:latin typeface="Times New Roman" pitchFamily="18" charset="0"/>
              <a:cs typeface="Times New Roman" pitchFamily="18" charset="0"/>
            </a:endParaRPr>
          </a:p>
          <a:p>
            <a:pPr>
              <a:lnSpc>
                <a:spcPct val="60000"/>
              </a:lnSpc>
              <a:spcBef>
                <a:spcPct val="50000"/>
              </a:spcBef>
            </a:pPr>
            <a:r>
              <a:rPr lang="en-US" sz="1800" b="1">
                <a:solidFill>
                  <a:srgbClr val="0000FF"/>
                </a:solidFill>
                <a:latin typeface="Times New Roman" pitchFamily="18" charset="0"/>
                <a:cs typeface="Times New Roman" pitchFamily="18" charset="0"/>
              </a:rPr>
              <a:t>Training the Trainers Program</a:t>
            </a:r>
          </a:p>
        </p:txBody>
      </p:sp>
      <p:sp>
        <p:nvSpPr>
          <p:cNvPr id="30724" name="Rectangle 4"/>
          <p:cNvSpPr>
            <a:spLocks noChangeArrowheads="1"/>
          </p:cNvSpPr>
          <p:nvPr/>
        </p:nvSpPr>
        <p:spPr bwMode="auto">
          <a:xfrm>
            <a:off x="0" y="1649413"/>
            <a:ext cx="9144000" cy="4973637"/>
          </a:xfrm>
          <a:prstGeom prst="rect">
            <a:avLst/>
          </a:prstGeom>
          <a:noFill/>
          <a:ln w="9525">
            <a:noFill/>
            <a:miter lim="800000"/>
            <a:headEnd/>
            <a:tailEnd/>
          </a:ln>
          <a:effectLst/>
        </p:spPr>
        <p:txBody>
          <a:bodyPr>
            <a:spAutoFit/>
          </a:bodyPr>
          <a:lstStyle/>
          <a:p>
            <a:pPr indent="457200" algn="l"/>
            <a:r>
              <a:rPr lang="en-US" sz="1200">
                <a:latin typeface="Times New Roman" pitchFamily="18" charset="0"/>
                <a:cs typeface="Times New Roman" pitchFamily="18" charset="0"/>
              </a:rPr>
              <a:t>	</a:t>
            </a:r>
            <a:endParaRPr lang="en-US" sz="1000">
              <a:latin typeface="Times New Roman" pitchFamily="18" charset="0"/>
              <a:cs typeface="Times New Roman" pitchFamily="18" charset="0"/>
            </a:endParaRPr>
          </a:p>
          <a:p>
            <a:pPr indent="457200" algn="l"/>
            <a:r>
              <a:rPr lang="en-US" sz="1800">
                <a:latin typeface="Times New Roman" pitchFamily="18" charset="0"/>
                <a:cs typeface="Times New Roman" pitchFamily="18" charset="0"/>
              </a:rPr>
              <a:t> </a:t>
            </a:r>
          </a:p>
          <a:p>
            <a:pPr indent="457200" algn="l"/>
            <a:r>
              <a:rPr lang="en-US" sz="2000" b="1" u="sng">
                <a:latin typeface="Times New Roman" pitchFamily="18" charset="0"/>
                <a:cs typeface="Times New Roman" pitchFamily="18" charset="0"/>
              </a:rPr>
              <a:t>LSMCI Direct Clients (Not Under Subsidy)</a:t>
            </a:r>
            <a:endParaRPr lang="en-US" sz="2000">
              <a:latin typeface="Times New Roman" pitchFamily="18" charset="0"/>
              <a:cs typeface="Times New Roman" pitchFamily="18" charset="0"/>
            </a:endParaRPr>
          </a:p>
          <a:p>
            <a:pPr indent="457200" algn="l"/>
            <a:r>
              <a:rPr lang="en-US" sz="1800">
                <a:latin typeface="Times New Roman" pitchFamily="18" charset="0"/>
                <a:cs typeface="Times New Roman" pitchFamily="18" charset="0"/>
              </a:rPr>
              <a:t> </a:t>
            </a:r>
          </a:p>
          <a:p>
            <a:pPr indent="457200" algn="l"/>
            <a:r>
              <a:rPr lang="en-US" sz="1800" b="1">
                <a:latin typeface="Times New Roman" pitchFamily="18" charset="0"/>
                <a:cs typeface="Times New Roman" pitchFamily="18" charset="0"/>
              </a:rPr>
              <a:t>	Wrigley Chewing Gum Co., Ltd. (China)</a:t>
            </a:r>
          </a:p>
          <a:p>
            <a:pPr indent="457200" algn="l"/>
            <a:r>
              <a:rPr lang="en-US" sz="1800" b="1">
                <a:latin typeface="Times New Roman" pitchFamily="18" charset="0"/>
                <a:cs typeface="Times New Roman" pitchFamily="18" charset="0"/>
              </a:rPr>
              <a:t>	Wrigley Chewing Gum Co., Ltd.  (Taiwan)</a:t>
            </a:r>
          </a:p>
          <a:p>
            <a:pPr indent="457200" algn="l"/>
            <a:r>
              <a:rPr lang="en-US" sz="1800" b="1">
                <a:latin typeface="Times New Roman" pitchFamily="18" charset="0"/>
                <a:cs typeface="Times New Roman" pitchFamily="18" charset="0"/>
              </a:rPr>
              <a:t>	Philippine Seven Corporation </a:t>
            </a:r>
          </a:p>
          <a:p>
            <a:pPr indent="457200" algn="l"/>
            <a:r>
              <a:rPr lang="en-US" sz="1800" b="1">
                <a:latin typeface="Times New Roman" pitchFamily="18" charset="0"/>
                <a:cs typeface="Times New Roman" pitchFamily="18" charset="0"/>
              </a:rPr>
              <a:t>	Air Force Officers School</a:t>
            </a:r>
          </a:p>
          <a:p>
            <a:pPr indent="457200" algn="l"/>
            <a:r>
              <a:rPr lang="en-US" sz="1800" b="1">
                <a:latin typeface="Times New Roman" pitchFamily="18" charset="0"/>
                <a:cs typeface="Times New Roman" pitchFamily="18" charset="0"/>
              </a:rPr>
              <a:t>	Consolidated Maritime Resources (Yearly)</a:t>
            </a:r>
          </a:p>
          <a:p>
            <a:pPr indent="457200" algn="l"/>
            <a:r>
              <a:rPr lang="en-US" sz="1800" b="1">
                <a:latin typeface="Times New Roman" pitchFamily="18" charset="0"/>
                <a:cs typeface="Times New Roman" pitchFamily="18" charset="0"/>
              </a:rPr>
              <a:t>	Toyota Motor Philippines Inc.</a:t>
            </a:r>
          </a:p>
          <a:p>
            <a:pPr indent="457200" algn="l"/>
            <a:r>
              <a:rPr lang="en-US" sz="1800" b="1">
                <a:latin typeface="Times New Roman" pitchFamily="18" charset="0"/>
                <a:cs typeface="Times New Roman" pitchFamily="18" charset="0"/>
              </a:rPr>
              <a:t>	Eastern Telecommunication (Philippines) Inc. </a:t>
            </a:r>
          </a:p>
          <a:p>
            <a:pPr indent="457200" algn="l"/>
            <a:r>
              <a:rPr lang="en-US" sz="1800" b="1">
                <a:latin typeface="Times New Roman" pitchFamily="18" charset="0"/>
                <a:cs typeface="Times New Roman" pitchFamily="18" charset="0"/>
              </a:rPr>
              <a:t>	Southern Energy Philippines (All Trainers)</a:t>
            </a:r>
          </a:p>
          <a:p>
            <a:pPr indent="457200" algn="l"/>
            <a:r>
              <a:rPr lang="en-US" sz="1800" b="1">
                <a:latin typeface="Times New Roman" pitchFamily="18" charset="0"/>
                <a:cs typeface="Times New Roman" pitchFamily="18" charset="0"/>
              </a:rPr>
              <a:t>	Bureau of Internal Revenue (All Trainers-Nationwide)</a:t>
            </a:r>
          </a:p>
          <a:p>
            <a:pPr indent="457200" algn="l"/>
            <a:r>
              <a:rPr lang="en-US" sz="1800" b="1">
                <a:latin typeface="Times New Roman" pitchFamily="18" charset="0"/>
                <a:cs typeface="Times New Roman" pitchFamily="18" charset="0"/>
              </a:rPr>
              <a:t>	Philippine Postal Corporation (All Trainers-Nationwide)</a:t>
            </a:r>
          </a:p>
          <a:p>
            <a:pPr indent="457200" algn="l"/>
            <a:r>
              <a:rPr lang="en-US" sz="1800" b="1">
                <a:latin typeface="Times New Roman" pitchFamily="18" charset="0"/>
                <a:cs typeface="Times New Roman" pitchFamily="18" charset="0"/>
              </a:rPr>
              <a:t>	Ogden Philippines Operating Inc.</a:t>
            </a:r>
          </a:p>
          <a:p>
            <a:pPr indent="457200" algn="l"/>
            <a:r>
              <a:rPr lang="en-US" sz="1800" b="1">
                <a:latin typeface="Times New Roman" pitchFamily="18" charset="0"/>
                <a:cs typeface="Times New Roman" pitchFamily="18" charset="0"/>
              </a:rPr>
              <a:t>	YKL Development and Trading Corp.</a:t>
            </a:r>
          </a:p>
          <a:p>
            <a:pPr indent="457200" algn="l"/>
            <a:r>
              <a:rPr lang="en-US" sz="1800" b="1">
                <a:latin typeface="Times New Roman" pitchFamily="18" charset="0"/>
                <a:cs typeface="Times New Roman" pitchFamily="18" charset="0"/>
              </a:rPr>
              <a:t>	CCPSP-Office of the Philippines</a:t>
            </a:r>
          </a:p>
          <a:p>
            <a:pPr indent="457200" algn="l"/>
            <a:endParaRPr lang="en-US" sz="1800" b="1">
              <a:latin typeface="Times New Roman" pitchFamily="18" charset="0"/>
            </a:endParaRPr>
          </a:p>
        </p:txBody>
      </p:sp>
    </p:spTree>
  </p:cSld>
  <p:clrMapOvr>
    <a:masterClrMapping/>
  </p:clrMapOvr>
  <p:transition spd="slow" advTm="15000">
    <p:fade thruBlk="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ChangeArrowheads="1"/>
          </p:cNvSpPr>
          <p:nvPr/>
        </p:nvSpPr>
        <p:spPr bwMode="auto">
          <a:xfrm>
            <a:off x="0" y="228600"/>
            <a:ext cx="9144000" cy="6424613"/>
          </a:xfrm>
          <a:prstGeom prst="rect">
            <a:avLst/>
          </a:prstGeom>
          <a:noFill/>
          <a:ln w="9525">
            <a:noFill/>
            <a:miter lim="800000"/>
            <a:headEnd/>
            <a:tailEnd/>
          </a:ln>
          <a:effectLst/>
        </p:spPr>
        <p:txBody>
          <a:bodyPr>
            <a:spAutoFit/>
          </a:bodyPr>
          <a:lstStyle/>
          <a:p>
            <a:pPr indent="457200">
              <a:lnSpc>
                <a:spcPct val="80000"/>
              </a:lnSpc>
            </a:pPr>
            <a:r>
              <a:rPr lang="en-US" sz="2400" b="1" i="1">
                <a:solidFill>
                  <a:srgbClr val="0000FF"/>
                </a:solidFill>
                <a:latin typeface="Times New Roman" pitchFamily="18" charset="0"/>
                <a:cs typeface="Times New Roman" pitchFamily="18" charset="0"/>
              </a:rPr>
              <a:t>Team Dynamics Program</a:t>
            </a:r>
            <a:endParaRPr lang="en-US" sz="2400">
              <a:latin typeface="Times New Roman" pitchFamily="18" charset="0"/>
              <a:cs typeface="Times New Roman" pitchFamily="18" charset="0"/>
            </a:endParaRPr>
          </a:p>
          <a:p>
            <a:pPr indent="457200">
              <a:lnSpc>
                <a:spcPct val="90000"/>
              </a:lnSpc>
            </a:pPr>
            <a:r>
              <a:rPr lang="en-US" sz="2400" b="1" i="1">
                <a:solidFill>
                  <a:srgbClr val="0000FF"/>
                </a:solidFill>
                <a:latin typeface="Times New Roman" pitchFamily="18" charset="0"/>
                <a:cs typeface="Times New Roman" pitchFamily="18" charset="0"/>
              </a:rPr>
              <a:t>(Corporate Accounts)</a:t>
            </a:r>
            <a:endParaRPr lang="en-US" sz="1800" b="1">
              <a:latin typeface="Times New Roman" pitchFamily="18" charset="0"/>
              <a:cs typeface="Times New Roman" pitchFamily="18" charset="0"/>
            </a:endParaRPr>
          </a:p>
          <a:p>
            <a:pPr indent="457200" algn="l">
              <a:lnSpc>
                <a:spcPct val="80000"/>
              </a:lnSpc>
            </a:pPr>
            <a:r>
              <a:rPr lang="en-US" sz="1800" b="1">
                <a:latin typeface="Times New Roman" pitchFamily="18" charset="0"/>
                <a:cs typeface="Times New Roman" pitchFamily="18" charset="0"/>
              </a:rPr>
              <a:t>	Toyota Motor Philippines Corporation (Plantwide)</a:t>
            </a:r>
          </a:p>
          <a:p>
            <a:pPr indent="457200" algn="l"/>
            <a:r>
              <a:rPr lang="en-US" sz="1800" b="1">
                <a:latin typeface="Times New Roman" pitchFamily="18" charset="0"/>
                <a:cs typeface="Times New Roman" pitchFamily="18" charset="0"/>
              </a:rPr>
              <a:t>	Pilipinas Bank (Nationwide)</a:t>
            </a:r>
          </a:p>
          <a:p>
            <a:pPr indent="457200" algn="l"/>
            <a:r>
              <a:rPr lang="en-US" sz="1800" b="1">
                <a:latin typeface="Times New Roman" pitchFamily="18" charset="0"/>
                <a:cs typeface="Times New Roman" pitchFamily="18" charset="0"/>
              </a:rPr>
              <a:t>	AMA-DDB Needham Worldwide, Inc. </a:t>
            </a:r>
          </a:p>
          <a:p>
            <a:pPr indent="457200" algn="l"/>
            <a:r>
              <a:rPr lang="en-US" sz="1800" b="1">
                <a:latin typeface="Times New Roman" pitchFamily="18" charset="0"/>
                <a:cs typeface="Times New Roman" pitchFamily="18" charset="0"/>
              </a:rPr>
              <a:t>	DMG Motors Phils. Inc.</a:t>
            </a:r>
          </a:p>
          <a:p>
            <a:pPr indent="457200" algn="l"/>
            <a:r>
              <a:rPr lang="en-US" sz="1800" b="1">
                <a:latin typeface="Times New Roman" pitchFamily="18" charset="0"/>
                <a:cs typeface="Times New Roman" pitchFamily="18" charset="0"/>
              </a:rPr>
              <a:t>	Wrigley Chewing Gum Corporation (China)</a:t>
            </a:r>
          </a:p>
          <a:p>
            <a:pPr indent="457200" algn="l"/>
            <a:r>
              <a:rPr lang="en-US" sz="1800" b="1">
                <a:latin typeface="Times New Roman" pitchFamily="18" charset="0"/>
                <a:cs typeface="Times New Roman" pitchFamily="18" charset="0"/>
              </a:rPr>
              <a:t>	Department of Health</a:t>
            </a:r>
          </a:p>
          <a:p>
            <a:pPr indent="457200" algn="l"/>
            <a:r>
              <a:rPr lang="en-US" sz="1800" b="1">
                <a:latin typeface="Times New Roman" pitchFamily="18" charset="0"/>
                <a:cs typeface="Times New Roman" pitchFamily="18" charset="0"/>
              </a:rPr>
              <a:t>	Peace Corps - Philippine Chapter</a:t>
            </a:r>
          </a:p>
          <a:p>
            <a:pPr indent="457200" algn="l"/>
            <a:r>
              <a:rPr lang="en-US" sz="1800" b="1">
                <a:latin typeface="Times New Roman" pitchFamily="18" charset="0"/>
                <a:cs typeface="Times New Roman" pitchFamily="18" charset="0"/>
              </a:rPr>
              <a:t>	Toyota Cubao, Inc.</a:t>
            </a:r>
          </a:p>
          <a:p>
            <a:pPr indent="457200" algn="l"/>
            <a:r>
              <a:rPr lang="en-US" sz="1800" b="1">
                <a:latin typeface="Times New Roman" pitchFamily="18" charset="0"/>
                <a:cs typeface="Times New Roman" pitchFamily="18" charset="0"/>
              </a:rPr>
              <a:t>	Fil-Estate Network Inc. </a:t>
            </a:r>
          </a:p>
          <a:p>
            <a:pPr indent="457200" algn="l"/>
            <a:r>
              <a:rPr lang="en-US" sz="1800" b="1">
                <a:latin typeface="Times New Roman" pitchFamily="18" charset="0"/>
                <a:cs typeface="Times New Roman" pitchFamily="18" charset="0"/>
              </a:rPr>
              <a:t>	Jardine Properties, Inc.</a:t>
            </a:r>
          </a:p>
          <a:p>
            <a:pPr indent="457200" algn="l"/>
            <a:r>
              <a:rPr lang="en-US" sz="1800" b="1">
                <a:latin typeface="Times New Roman" pitchFamily="18" charset="0"/>
                <a:cs typeface="Times New Roman" pitchFamily="18" charset="0"/>
              </a:rPr>
              <a:t>	Visually Impaired Brotherhood for Excellent Services, Inc.</a:t>
            </a:r>
          </a:p>
          <a:p>
            <a:pPr indent="457200" algn="l"/>
            <a:r>
              <a:rPr lang="en-US" sz="1800" b="1">
                <a:latin typeface="Times New Roman" pitchFamily="18" charset="0"/>
                <a:cs typeface="Times New Roman" pitchFamily="18" charset="0"/>
              </a:rPr>
              <a:t>	Jardine James Hardie Phils. Co. Inc. </a:t>
            </a:r>
          </a:p>
          <a:p>
            <a:pPr indent="457200" algn="l"/>
            <a:r>
              <a:rPr lang="en-US" sz="1800" b="1">
                <a:latin typeface="Times New Roman" pitchFamily="18" charset="0"/>
                <a:cs typeface="Times New Roman" pitchFamily="18" charset="0"/>
              </a:rPr>
              <a:t>	Real Estate Brokers Association of the Philippines</a:t>
            </a:r>
          </a:p>
          <a:p>
            <a:pPr indent="457200" algn="l"/>
            <a:r>
              <a:rPr lang="en-US" sz="1800" b="1">
                <a:latin typeface="Times New Roman" pitchFamily="18" charset="0"/>
                <a:cs typeface="Times New Roman" pitchFamily="18" charset="0"/>
              </a:rPr>
              <a:t>	Hard Rock Cafe</a:t>
            </a:r>
          </a:p>
          <a:p>
            <a:pPr indent="457200" algn="l"/>
            <a:r>
              <a:rPr lang="en-US" sz="1800" b="1">
                <a:latin typeface="Times New Roman" pitchFamily="18" charset="0"/>
                <a:cs typeface="Times New Roman" pitchFamily="18" charset="0"/>
              </a:rPr>
              <a:t>	Starpager 2000</a:t>
            </a:r>
          </a:p>
          <a:p>
            <a:pPr indent="457200" algn="l"/>
            <a:r>
              <a:rPr lang="en-US" sz="1800" b="1">
                <a:latin typeface="Times New Roman" pitchFamily="18" charset="0"/>
                <a:cs typeface="Times New Roman" pitchFamily="18" charset="0"/>
              </a:rPr>
              <a:t>	DCCD Engineering Corp.</a:t>
            </a:r>
          </a:p>
          <a:p>
            <a:pPr indent="457200" algn="l"/>
            <a:r>
              <a:rPr lang="en-US" sz="1800" b="1">
                <a:latin typeface="Times New Roman" pitchFamily="18" charset="0"/>
                <a:cs typeface="Times New Roman" pitchFamily="18" charset="0"/>
              </a:rPr>
              <a:t>	Development Bank of the Philippines</a:t>
            </a:r>
          </a:p>
          <a:p>
            <a:pPr indent="457200" algn="l"/>
            <a:r>
              <a:rPr lang="en-US" sz="1800" b="1">
                <a:latin typeface="Times New Roman" pitchFamily="18" charset="0"/>
                <a:cs typeface="Times New Roman" pitchFamily="18" charset="0"/>
              </a:rPr>
              <a:t>	Luzon Development Bank</a:t>
            </a:r>
          </a:p>
          <a:p>
            <a:pPr indent="457200" algn="l"/>
            <a:r>
              <a:rPr lang="en-US" sz="1800" b="1">
                <a:latin typeface="Times New Roman" pitchFamily="18" charset="0"/>
                <a:cs typeface="Times New Roman" pitchFamily="18" charset="0"/>
              </a:rPr>
              <a:t>	Tetra Technologies Distribution, Inc.</a:t>
            </a:r>
          </a:p>
          <a:p>
            <a:pPr indent="457200" algn="l"/>
            <a:r>
              <a:rPr lang="en-US" sz="1800" b="1">
                <a:latin typeface="Times New Roman" pitchFamily="18" charset="0"/>
                <a:cs typeface="Times New Roman" pitchFamily="18" charset="0"/>
              </a:rPr>
              <a:t>	Megapaint and Coating Corp.</a:t>
            </a:r>
          </a:p>
          <a:p>
            <a:pPr indent="457200" algn="l"/>
            <a:r>
              <a:rPr lang="en-US" sz="1800" b="1">
                <a:latin typeface="Times New Roman" pitchFamily="18" charset="0"/>
                <a:cs typeface="Times New Roman" pitchFamily="18" charset="0"/>
              </a:rPr>
              <a:t>	Loyola Chapels	</a:t>
            </a:r>
            <a:r>
              <a:rPr lang="en-US" sz="1800" b="1">
                <a:latin typeface="Times New Roman" pitchFamily="18" charset="0"/>
              </a:rPr>
              <a:t> </a:t>
            </a:r>
          </a:p>
        </p:txBody>
      </p:sp>
    </p:spTree>
  </p:cSld>
  <p:clrMapOvr>
    <a:masterClrMapping/>
  </p:clrMapOvr>
  <p:transition spd="slow" advTm="15000">
    <p:fade thruBlk="1"/>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ChangeArrowheads="1"/>
          </p:cNvSpPr>
          <p:nvPr/>
        </p:nvSpPr>
        <p:spPr bwMode="auto">
          <a:xfrm>
            <a:off x="-1066800" y="381000"/>
            <a:ext cx="9144000" cy="1004888"/>
          </a:xfrm>
          <a:prstGeom prst="rect">
            <a:avLst/>
          </a:prstGeom>
          <a:noFill/>
          <a:ln w="9525">
            <a:noFill/>
            <a:miter lim="800000"/>
            <a:headEnd/>
            <a:tailEnd/>
          </a:ln>
          <a:effectLst/>
        </p:spPr>
        <p:txBody>
          <a:bodyPr lIns="0" tIns="0" rIns="0" bIns="0">
            <a:spAutoFit/>
          </a:bodyPr>
          <a:lstStyle/>
          <a:p>
            <a:r>
              <a:rPr lang="en-US" b="1" i="1">
                <a:solidFill>
                  <a:srgbClr val="0000FF"/>
                </a:solidFill>
                <a:latin typeface="Times New Roman" pitchFamily="18" charset="0"/>
                <a:cs typeface="Times New Roman" pitchFamily="18" charset="0"/>
              </a:rPr>
              <a:t>List of Clients for Testing </a:t>
            </a:r>
            <a:r>
              <a:rPr lang="en-US" i="1">
                <a:solidFill>
                  <a:srgbClr val="0000FF"/>
                </a:solidFill>
                <a:latin typeface="Times New Roman" pitchFamily="18" charset="0"/>
                <a:cs typeface="Times New Roman" pitchFamily="18" charset="0"/>
              </a:rPr>
              <a:t>and</a:t>
            </a:r>
            <a:r>
              <a:rPr lang="en-US" b="1" i="1">
                <a:solidFill>
                  <a:srgbClr val="0000FF"/>
                </a:solidFill>
                <a:latin typeface="Times New Roman" pitchFamily="18" charset="0"/>
                <a:cs typeface="Times New Roman" pitchFamily="18" charset="0"/>
              </a:rPr>
              <a:t> Staffing</a:t>
            </a:r>
          </a:p>
          <a:p>
            <a:r>
              <a:rPr lang="en-US" sz="1400" b="1" i="1">
                <a:solidFill>
                  <a:srgbClr val="0000FF"/>
                </a:solidFill>
                <a:cs typeface="Times New Roman" pitchFamily="18" charset="0"/>
              </a:rPr>
              <a:t> </a:t>
            </a:r>
            <a:endParaRPr lang="en-US" sz="1000">
              <a:latin typeface="Times New Roman" pitchFamily="18" charset="0"/>
              <a:cs typeface="Times New Roman" pitchFamily="18" charset="0"/>
            </a:endParaRPr>
          </a:p>
          <a:p>
            <a:pPr algn="l"/>
            <a:endParaRPr lang="en-US" sz="2400">
              <a:latin typeface="Times New Roman" pitchFamily="18" charset="0"/>
            </a:endParaRPr>
          </a:p>
        </p:txBody>
      </p:sp>
      <p:sp>
        <p:nvSpPr>
          <p:cNvPr id="32772" name="Rectangle 4"/>
          <p:cNvSpPr>
            <a:spLocks noChangeArrowheads="1"/>
          </p:cNvSpPr>
          <p:nvPr/>
        </p:nvSpPr>
        <p:spPr bwMode="auto">
          <a:xfrm>
            <a:off x="0" y="2209800"/>
            <a:ext cx="9144000" cy="792163"/>
          </a:xfrm>
          <a:prstGeom prst="rect">
            <a:avLst/>
          </a:prstGeom>
          <a:noFill/>
          <a:ln w="9525">
            <a:noFill/>
            <a:miter lim="800000"/>
            <a:headEnd/>
            <a:tailEnd/>
          </a:ln>
          <a:effectLst/>
        </p:spPr>
        <p:txBody>
          <a:bodyPr lIns="0" tIns="0" rIns="0" bIns="0">
            <a:spAutoFit/>
          </a:bodyPr>
          <a:lstStyle/>
          <a:p>
            <a:pPr algn="l"/>
            <a:endParaRPr lang="en-US" sz="1200" b="1">
              <a:solidFill>
                <a:srgbClr val="000000"/>
              </a:solidFill>
              <a:latin typeface="Times New Roman" pitchFamily="18" charset="0"/>
              <a:cs typeface="Times New Roman" pitchFamily="18" charset="0"/>
            </a:endParaRPr>
          </a:p>
          <a:p>
            <a:pPr algn="l"/>
            <a:r>
              <a:rPr lang="en-US" sz="2000" b="1">
                <a:solidFill>
                  <a:srgbClr val="000000"/>
                </a:solidFill>
                <a:latin typeface="Times New Roman" pitchFamily="18" charset="0"/>
                <a:cs typeface="Times New Roman" pitchFamily="18" charset="0"/>
              </a:rPr>
              <a:t>	Alcon Laboratories, Inc.</a:t>
            </a:r>
          </a:p>
          <a:p>
            <a:pPr algn="l"/>
            <a:endParaRPr lang="en-US" sz="2000">
              <a:latin typeface="Times New Roman" pitchFamily="18" charset="0"/>
            </a:endParaRPr>
          </a:p>
        </p:txBody>
      </p:sp>
      <p:sp>
        <p:nvSpPr>
          <p:cNvPr id="32773" name="Rectangle 5"/>
          <p:cNvSpPr>
            <a:spLocks noChangeArrowheads="1"/>
          </p:cNvSpPr>
          <p:nvPr/>
        </p:nvSpPr>
        <p:spPr bwMode="auto">
          <a:xfrm>
            <a:off x="0" y="2514600"/>
            <a:ext cx="9144000" cy="792163"/>
          </a:xfrm>
          <a:prstGeom prst="rect">
            <a:avLst/>
          </a:prstGeom>
          <a:noFill/>
          <a:ln w="9525">
            <a:noFill/>
            <a:miter lim="800000"/>
            <a:headEnd/>
            <a:tailEnd/>
          </a:ln>
          <a:effectLst/>
        </p:spPr>
        <p:txBody>
          <a:bodyPr lIns="0" tIns="0" rIns="0" bIns="0">
            <a:spAutoFit/>
          </a:bodyPr>
          <a:lstStyle/>
          <a:p>
            <a:pPr algn="l"/>
            <a:endParaRPr lang="en-US" sz="1200" b="1">
              <a:solidFill>
                <a:srgbClr val="000000"/>
              </a:solidFill>
              <a:latin typeface="Times New Roman" pitchFamily="18" charset="0"/>
              <a:cs typeface="Times New Roman" pitchFamily="18" charset="0"/>
            </a:endParaRPr>
          </a:p>
          <a:p>
            <a:pPr algn="l"/>
            <a:r>
              <a:rPr lang="en-US" sz="1600" b="1">
                <a:solidFill>
                  <a:srgbClr val="000000"/>
                </a:solidFill>
                <a:latin typeface="Times New Roman" pitchFamily="18" charset="0"/>
                <a:cs typeface="Times New Roman" pitchFamily="18" charset="0"/>
              </a:rPr>
              <a:t>	</a:t>
            </a:r>
            <a:r>
              <a:rPr lang="en-US" sz="2000" b="1">
                <a:solidFill>
                  <a:srgbClr val="000000"/>
                </a:solidFill>
                <a:latin typeface="Times New Roman" pitchFamily="18" charset="0"/>
                <a:cs typeface="Times New Roman" pitchFamily="18" charset="0"/>
              </a:rPr>
              <a:t>Diamond Laboratories, Inc.</a:t>
            </a:r>
          </a:p>
          <a:p>
            <a:pPr algn="l"/>
            <a:endParaRPr lang="en-US" sz="2000" b="1">
              <a:latin typeface="Times New Roman" pitchFamily="18" charset="0"/>
            </a:endParaRPr>
          </a:p>
        </p:txBody>
      </p:sp>
      <p:sp>
        <p:nvSpPr>
          <p:cNvPr id="32774" name="Rectangle 6"/>
          <p:cNvSpPr>
            <a:spLocks noChangeArrowheads="1"/>
          </p:cNvSpPr>
          <p:nvPr/>
        </p:nvSpPr>
        <p:spPr bwMode="auto">
          <a:xfrm>
            <a:off x="914400" y="2819400"/>
            <a:ext cx="9144000" cy="792163"/>
          </a:xfrm>
          <a:prstGeom prst="rect">
            <a:avLst/>
          </a:prstGeom>
          <a:noFill/>
          <a:ln w="9525">
            <a:noFill/>
            <a:miter lim="800000"/>
            <a:headEnd/>
            <a:tailEnd/>
          </a:ln>
          <a:effectLst/>
        </p:spPr>
        <p:txBody>
          <a:bodyPr lIns="0" tIns="0" rIns="0" bIns="0">
            <a:spAutoFit/>
          </a:bodyPr>
          <a:lstStyle/>
          <a:p>
            <a:pPr algn="l"/>
            <a:endParaRPr lang="en-US" sz="1200">
              <a:solidFill>
                <a:srgbClr val="000000"/>
              </a:solidFill>
              <a:latin typeface="Times New Roman" pitchFamily="18" charset="0"/>
              <a:cs typeface="Times New Roman" pitchFamily="18" charset="0"/>
            </a:endParaRPr>
          </a:p>
          <a:p>
            <a:pPr algn="l"/>
            <a:r>
              <a:rPr lang="en-US" sz="2000" b="1">
                <a:solidFill>
                  <a:srgbClr val="000000"/>
                </a:solidFill>
                <a:latin typeface="Times New Roman" pitchFamily="18" charset="0"/>
                <a:cs typeface="Times New Roman" pitchFamily="18" charset="0"/>
              </a:rPr>
              <a:t>Sonny Mendoza Enerprises, Inc.</a:t>
            </a:r>
          </a:p>
          <a:p>
            <a:pPr algn="l"/>
            <a:endParaRPr lang="en-US" sz="2000" b="1">
              <a:latin typeface="Times New Roman" pitchFamily="18" charset="0"/>
            </a:endParaRPr>
          </a:p>
        </p:txBody>
      </p:sp>
      <p:sp>
        <p:nvSpPr>
          <p:cNvPr id="32775" name="Rectangle 7"/>
          <p:cNvSpPr>
            <a:spLocks noChangeArrowheads="1"/>
          </p:cNvSpPr>
          <p:nvPr/>
        </p:nvSpPr>
        <p:spPr bwMode="auto">
          <a:xfrm>
            <a:off x="457200" y="3200400"/>
            <a:ext cx="9144000" cy="792163"/>
          </a:xfrm>
          <a:prstGeom prst="rect">
            <a:avLst/>
          </a:prstGeom>
          <a:noFill/>
          <a:ln w="9525">
            <a:noFill/>
            <a:miter lim="800000"/>
            <a:headEnd/>
            <a:tailEnd/>
          </a:ln>
          <a:effectLst/>
        </p:spPr>
        <p:txBody>
          <a:bodyPr lIns="0" tIns="0" rIns="0" bIns="0">
            <a:spAutoFit/>
          </a:bodyPr>
          <a:lstStyle/>
          <a:p>
            <a:pPr algn="l"/>
            <a:endParaRPr lang="en-US" sz="1200">
              <a:solidFill>
                <a:srgbClr val="000000"/>
              </a:solidFill>
              <a:latin typeface="Times New Roman" pitchFamily="18" charset="0"/>
              <a:cs typeface="Times New Roman" pitchFamily="18" charset="0"/>
            </a:endParaRPr>
          </a:p>
          <a:p>
            <a:pPr algn="l"/>
            <a:r>
              <a:rPr lang="en-US" sz="2000" b="1">
                <a:solidFill>
                  <a:srgbClr val="000000"/>
                </a:solidFill>
                <a:latin typeface="Times New Roman" pitchFamily="18" charset="0"/>
                <a:cs typeface="Times New Roman" pitchFamily="18" charset="0"/>
              </a:rPr>
              <a:t>       Hydel Food Industries</a:t>
            </a:r>
          </a:p>
          <a:p>
            <a:pPr algn="l"/>
            <a:endParaRPr lang="en-US" sz="2000">
              <a:latin typeface="Times New Roman" pitchFamily="18" charset="0"/>
            </a:endParaRPr>
          </a:p>
        </p:txBody>
      </p:sp>
      <p:sp>
        <p:nvSpPr>
          <p:cNvPr id="32776" name="Rectangle 8"/>
          <p:cNvSpPr>
            <a:spLocks noChangeArrowheads="1"/>
          </p:cNvSpPr>
          <p:nvPr/>
        </p:nvSpPr>
        <p:spPr bwMode="auto">
          <a:xfrm>
            <a:off x="457200" y="838200"/>
            <a:ext cx="9144000" cy="1493838"/>
          </a:xfrm>
          <a:prstGeom prst="rect">
            <a:avLst/>
          </a:prstGeom>
          <a:noFill/>
          <a:ln w="9525">
            <a:noFill/>
            <a:miter lim="800000"/>
            <a:headEnd/>
            <a:tailEnd/>
          </a:ln>
          <a:effectLst/>
        </p:spPr>
        <p:txBody>
          <a:bodyPr lIns="0" tIns="0" rIns="0" bIns="0">
            <a:spAutoFit/>
          </a:bodyPr>
          <a:lstStyle/>
          <a:p>
            <a:pPr indent="457200" algn="l"/>
            <a:endParaRPr lang="en-US" sz="1800" b="1">
              <a:solidFill>
                <a:srgbClr val="000000"/>
              </a:solidFill>
              <a:latin typeface="Times New Roman" pitchFamily="18" charset="0"/>
              <a:cs typeface="Times New Roman" pitchFamily="18" charset="0"/>
            </a:endParaRPr>
          </a:p>
          <a:p>
            <a:pPr indent="457200" algn="l"/>
            <a:r>
              <a:rPr lang="en-US" sz="2000" b="1">
                <a:solidFill>
                  <a:srgbClr val="000000"/>
                </a:solidFill>
                <a:latin typeface="Times New Roman" pitchFamily="18" charset="0"/>
                <a:cs typeface="Times New Roman" pitchFamily="18" charset="0"/>
              </a:rPr>
              <a:t>International Communications Corporation</a:t>
            </a:r>
          </a:p>
          <a:p>
            <a:pPr indent="457200" algn="l"/>
            <a:r>
              <a:rPr lang="en-US" sz="2000" b="1">
                <a:cs typeface="Times New Roman" pitchFamily="18" charset="0"/>
              </a:rPr>
              <a:t>Jardine Properties, Inc.</a:t>
            </a:r>
            <a:endParaRPr lang="en-US" sz="2000" b="1">
              <a:latin typeface="Times New Roman" pitchFamily="18" charset="0"/>
              <a:cs typeface="Times New Roman" pitchFamily="18" charset="0"/>
            </a:endParaRPr>
          </a:p>
          <a:p>
            <a:pPr indent="457200" algn="l"/>
            <a:r>
              <a:rPr lang="en-US" sz="2000" b="1">
                <a:latin typeface="Times New Roman" pitchFamily="18" charset="0"/>
                <a:cs typeface="Times New Roman" pitchFamily="18" charset="0"/>
              </a:rPr>
              <a:t>Aliw Broadcasting Corporation</a:t>
            </a:r>
            <a:r>
              <a:rPr lang="en-US" sz="2000" b="1">
                <a:latin typeface="Times New Roman" pitchFamily="18" charset="0"/>
              </a:rPr>
              <a:t> </a:t>
            </a:r>
          </a:p>
          <a:p>
            <a:pPr indent="457200" algn="l"/>
            <a:r>
              <a:rPr lang="en-US" sz="2000" b="1">
                <a:latin typeface="Times New Roman" pitchFamily="18" charset="0"/>
              </a:rPr>
              <a:t>Honda Cars Quezon City</a:t>
            </a:r>
          </a:p>
        </p:txBody>
      </p:sp>
      <p:pic>
        <p:nvPicPr>
          <p:cNvPr id="32783" name="Picture 15" descr="A:\pic10.jpg"/>
          <p:cNvPicPr>
            <a:picLocks noChangeAspect="1" noChangeArrowheads="1"/>
          </p:cNvPicPr>
          <p:nvPr/>
        </p:nvPicPr>
        <p:blipFill>
          <a:blip r:embed="rId2"/>
          <a:srcRect/>
          <a:stretch>
            <a:fillRect/>
          </a:stretch>
        </p:blipFill>
        <p:spPr bwMode="auto">
          <a:xfrm>
            <a:off x="3886200" y="3505200"/>
            <a:ext cx="4486275" cy="3028950"/>
          </a:xfrm>
          <a:prstGeom prst="rect">
            <a:avLst/>
          </a:prstGeom>
          <a:noFill/>
        </p:spPr>
      </p:pic>
    </p:spTree>
  </p:cSld>
  <p:clrMapOvr>
    <a:masterClrMapping/>
  </p:clrMapOvr>
  <p:transition spd="slow" advTm="15000">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3"/>
          <p:cNvSpPr txBox="1">
            <a:spLocks noChangeArrowheads="1"/>
          </p:cNvSpPr>
          <p:nvPr/>
        </p:nvSpPr>
        <p:spPr bwMode="auto">
          <a:xfrm>
            <a:off x="441325" y="781050"/>
            <a:ext cx="6111875" cy="4832092"/>
          </a:xfrm>
          <a:prstGeom prst="rect">
            <a:avLst/>
          </a:prstGeom>
          <a:noFill/>
          <a:ln w="9525">
            <a:noFill/>
            <a:miter lim="800000"/>
            <a:headEnd/>
            <a:tailEnd/>
          </a:ln>
          <a:effectLst/>
        </p:spPr>
        <p:txBody>
          <a:bodyPr>
            <a:spAutoFit/>
          </a:bodyPr>
          <a:lstStyle/>
          <a:p>
            <a:pPr algn="l">
              <a:buFontTx/>
              <a:buChar char="•"/>
            </a:pPr>
            <a:r>
              <a:rPr lang="en-US" dirty="0">
                <a:solidFill>
                  <a:srgbClr val="333399"/>
                </a:solidFill>
                <a:latin typeface="Arial" pitchFamily="34" charset="0"/>
                <a:cs typeface="Arial" pitchFamily="34" charset="0"/>
              </a:rPr>
              <a:t>Founded in 1989</a:t>
            </a:r>
          </a:p>
          <a:p>
            <a:pPr algn="l">
              <a:buFontTx/>
              <a:buChar char="•"/>
            </a:pPr>
            <a:r>
              <a:rPr lang="en-US" dirty="0">
                <a:solidFill>
                  <a:srgbClr val="333399"/>
                </a:solidFill>
                <a:latin typeface="Arial" pitchFamily="34" charset="0"/>
                <a:cs typeface="Arial" pitchFamily="34" charset="0"/>
              </a:rPr>
              <a:t>Initially seated at PSSC</a:t>
            </a:r>
          </a:p>
          <a:p>
            <a:pPr algn="l">
              <a:buFontTx/>
              <a:buChar char="•"/>
            </a:pPr>
            <a:r>
              <a:rPr lang="en-US" dirty="0">
                <a:solidFill>
                  <a:srgbClr val="333399"/>
                </a:solidFill>
                <a:latin typeface="Arial" pitchFamily="34" charset="0"/>
                <a:cs typeface="Arial" pitchFamily="34" charset="0"/>
              </a:rPr>
              <a:t>Moved to U-25 </a:t>
            </a:r>
            <a:r>
              <a:rPr lang="en-US" dirty="0" err="1">
                <a:solidFill>
                  <a:srgbClr val="333399"/>
                </a:solidFill>
                <a:latin typeface="Arial" pitchFamily="34" charset="0"/>
                <a:cs typeface="Arial" pitchFamily="34" charset="0"/>
              </a:rPr>
              <a:t>Parian</a:t>
            </a:r>
            <a:r>
              <a:rPr lang="en-US" dirty="0">
                <a:solidFill>
                  <a:srgbClr val="333399"/>
                </a:solidFill>
                <a:latin typeface="Arial" pitchFamily="34" charset="0"/>
                <a:cs typeface="Arial" pitchFamily="34" charset="0"/>
              </a:rPr>
              <a:t> Commercial 	Complex until 1999</a:t>
            </a:r>
          </a:p>
          <a:p>
            <a:pPr algn="l">
              <a:buFontTx/>
              <a:buChar char="•"/>
            </a:pPr>
            <a:r>
              <a:rPr lang="en-US" dirty="0">
                <a:solidFill>
                  <a:srgbClr val="333399"/>
                </a:solidFill>
                <a:latin typeface="Arial" pitchFamily="34" charset="0"/>
                <a:cs typeface="Arial" pitchFamily="34" charset="0"/>
              </a:rPr>
              <a:t>Currently at U-2907 Pioneer                          	Highlands Condominium, </a:t>
            </a:r>
          </a:p>
          <a:p>
            <a:pPr algn="l"/>
            <a:r>
              <a:rPr lang="en-US" dirty="0">
                <a:solidFill>
                  <a:srgbClr val="333399"/>
                </a:solidFill>
                <a:latin typeface="Arial" pitchFamily="34" charset="0"/>
                <a:cs typeface="Arial" pitchFamily="34" charset="0"/>
              </a:rPr>
              <a:t>	Pioneer St, </a:t>
            </a:r>
            <a:r>
              <a:rPr lang="en-US" dirty="0" err="1">
                <a:solidFill>
                  <a:srgbClr val="333399"/>
                </a:solidFill>
                <a:latin typeface="Arial" pitchFamily="34" charset="0"/>
                <a:cs typeface="Arial" pitchFamily="34" charset="0"/>
              </a:rPr>
              <a:t>Mandaluyong</a:t>
            </a:r>
            <a:endParaRPr lang="en-US" dirty="0">
              <a:solidFill>
                <a:srgbClr val="333399"/>
              </a:solidFill>
              <a:latin typeface="Arial" pitchFamily="34" charset="0"/>
              <a:cs typeface="Arial" pitchFamily="34" charset="0"/>
            </a:endParaRPr>
          </a:p>
          <a:p>
            <a:pPr algn="l">
              <a:buFontTx/>
              <a:buChar char="•"/>
            </a:pPr>
            <a:r>
              <a:rPr lang="en-US" dirty="0">
                <a:solidFill>
                  <a:srgbClr val="333399"/>
                </a:solidFill>
                <a:latin typeface="Arial" pitchFamily="34" charset="0"/>
                <a:cs typeface="Arial" pitchFamily="34" charset="0"/>
              </a:rPr>
              <a:t>Web Site: www.skybiz.lulumoguel</a:t>
            </a:r>
          </a:p>
          <a:p>
            <a:pPr algn="l">
              <a:buFontTx/>
              <a:buChar char="•"/>
            </a:pPr>
            <a:r>
              <a:rPr lang="en-US" dirty="0">
                <a:solidFill>
                  <a:srgbClr val="333399"/>
                </a:solidFill>
                <a:latin typeface="Arial" pitchFamily="34" charset="0"/>
                <a:cs typeface="Arial" pitchFamily="34" charset="0"/>
              </a:rPr>
              <a:t>E-mail Addresses:  		 		    moguelle@info.com.ph</a:t>
            </a:r>
          </a:p>
          <a:p>
            <a:pPr algn="l"/>
            <a:r>
              <a:rPr lang="en-US" dirty="0">
                <a:solidFill>
                  <a:srgbClr val="333399"/>
                </a:solidFill>
                <a:latin typeface="Arial" pitchFamily="34" charset="0"/>
                <a:cs typeface="Arial" pitchFamily="34" charset="0"/>
              </a:rPr>
              <a:t>	    lumoguel@mozcom.com</a:t>
            </a:r>
            <a:endParaRPr lang="en-US" dirty="0">
              <a:latin typeface="Arial" pitchFamily="34" charset="0"/>
              <a:cs typeface="Arial" pitchFamily="34" charset="0"/>
            </a:endParaRPr>
          </a:p>
        </p:txBody>
      </p:sp>
      <p:pic>
        <p:nvPicPr>
          <p:cNvPr id="3078" name="Picture 6" descr="A:\pic2.jpg"/>
          <p:cNvPicPr>
            <a:picLocks noChangeAspect="1" noChangeArrowheads="1"/>
          </p:cNvPicPr>
          <p:nvPr/>
        </p:nvPicPr>
        <p:blipFill>
          <a:blip r:embed="rId2" cstate="print"/>
          <a:srcRect/>
          <a:stretch>
            <a:fillRect/>
          </a:stretch>
        </p:blipFill>
        <p:spPr bwMode="auto">
          <a:xfrm>
            <a:off x="6019800" y="152400"/>
            <a:ext cx="2590800" cy="1749425"/>
          </a:xfrm>
          <a:prstGeom prst="rect">
            <a:avLst/>
          </a:prstGeom>
          <a:noFill/>
        </p:spPr>
      </p:pic>
    </p:spTree>
  </p:cSld>
  <p:clrMapOvr>
    <a:masterClrMapping/>
  </p:clrMapOvr>
  <p:transition spd="slow" advTm="15000">
    <p:fade thruBlk="1"/>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a:spLocks noChangeArrowheads="1"/>
          </p:cNvSpPr>
          <p:nvPr/>
        </p:nvSpPr>
        <p:spPr bwMode="auto">
          <a:xfrm>
            <a:off x="533400" y="3810000"/>
            <a:ext cx="9144000" cy="2135188"/>
          </a:xfrm>
          <a:prstGeom prst="rect">
            <a:avLst/>
          </a:prstGeom>
          <a:noFill/>
          <a:ln w="9525">
            <a:noFill/>
            <a:miter lim="800000"/>
            <a:headEnd/>
            <a:tailEnd/>
          </a:ln>
          <a:effectLst/>
        </p:spPr>
        <p:txBody>
          <a:bodyPr lIns="0" tIns="0" rIns="0" bIns="0">
            <a:spAutoFit/>
          </a:bodyPr>
          <a:lstStyle/>
          <a:p>
            <a:pPr algn="l"/>
            <a:r>
              <a:rPr lang="en-US" b="1" i="1">
                <a:solidFill>
                  <a:srgbClr val="0000FF"/>
                </a:solidFill>
                <a:latin typeface="Times New Roman" pitchFamily="18" charset="0"/>
                <a:cs typeface="Times New Roman" pitchFamily="18" charset="0"/>
              </a:rPr>
              <a:t>Regular Public Seminars	</a:t>
            </a:r>
            <a:endParaRPr lang="en-US" b="1" i="1">
              <a:latin typeface="Times New Roman" pitchFamily="18" charset="0"/>
              <a:cs typeface="Times New Roman" pitchFamily="18" charset="0"/>
            </a:endParaRPr>
          </a:p>
          <a:p>
            <a:pPr algn="l"/>
            <a:r>
              <a:rPr lang="en-US">
                <a:cs typeface="Times New Roman" pitchFamily="18" charset="0"/>
              </a:rPr>
              <a:t> </a:t>
            </a:r>
            <a:endParaRPr lang="en-US">
              <a:latin typeface="Times New Roman" pitchFamily="18" charset="0"/>
              <a:cs typeface="Times New Roman" pitchFamily="18" charset="0"/>
            </a:endParaRPr>
          </a:p>
          <a:p>
            <a:pPr algn="l"/>
            <a:r>
              <a:rPr lang="en-US">
                <a:latin typeface="Times New Roman" pitchFamily="18" charset="0"/>
                <a:cs typeface="Times New Roman" pitchFamily="18" charset="0"/>
              </a:rPr>
              <a:t>	Ateneo de Manila Center of Continuing Studies</a:t>
            </a:r>
          </a:p>
          <a:p>
            <a:pPr algn="l"/>
            <a:r>
              <a:rPr lang="en-US">
                <a:latin typeface="Times New Roman" pitchFamily="18" charset="0"/>
                <a:cs typeface="Times New Roman" pitchFamily="18" charset="0"/>
              </a:rPr>
              <a:t>	Ateneo de Manila - Institute of Banking</a:t>
            </a:r>
          </a:p>
          <a:p>
            <a:pPr algn="l"/>
            <a:r>
              <a:rPr lang="en-US">
                <a:latin typeface="Times New Roman" pitchFamily="18" charset="0"/>
                <a:cs typeface="Times New Roman" pitchFamily="18" charset="0"/>
              </a:rPr>
              <a:t>	Ateneo Information Technology Institute</a:t>
            </a:r>
            <a:r>
              <a:rPr lang="en-US">
                <a:latin typeface="Times New Roman" pitchFamily="18" charset="0"/>
              </a:rPr>
              <a:t> </a:t>
            </a:r>
          </a:p>
        </p:txBody>
      </p:sp>
      <p:pic>
        <p:nvPicPr>
          <p:cNvPr id="33796" name="Picture 4" descr="A:\pic8.jpg"/>
          <p:cNvPicPr>
            <a:picLocks noChangeAspect="1" noChangeArrowheads="1"/>
          </p:cNvPicPr>
          <p:nvPr/>
        </p:nvPicPr>
        <p:blipFill>
          <a:blip r:embed="rId2"/>
          <a:srcRect/>
          <a:stretch>
            <a:fillRect/>
          </a:stretch>
        </p:blipFill>
        <p:spPr bwMode="auto">
          <a:xfrm>
            <a:off x="457200" y="457200"/>
            <a:ext cx="4486275" cy="3124200"/>
          </a:xfrm>
          <a:prstGeom prst="rect">
            <a:avLst/>
          </a:prstGeom>
          <a:noFill/>
        </p:spPr>
      </p:pic>
    </p:spTree>
  </p:cSld>
  <p:clrMapOvr>
    <a:masterClrMapping/>
  </p:clrMapOvr>
  <p:transition spd="slow" advTm="15000">
    <p:fade thruBlk="1"/>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p:cNvSpPr>
            <a:spLocks noChangeArrowheads="1"/>
          </p:cNvSpPr>
          <p:nvPr/>
        </p:nvSpPr>
        <p:spPr bwMode="auto">
          <a:xfrm>
            <a:off x="381000" y="1447800"/>
            <a:ext cx="9144000" cy="2405063"/>
          </a:xfrm>
          <a:prstGeom prst="rect">
            <a:avLst/>
          </a:prstGeom>
          <a:noFill/>
          <a:ln w="9525">
            <a:noFill/>
            <a:miter lim="800000"/>
            <a:headEnd/>
            <a:tailEnd/>
          </a:ln>
          <a:effectLst/>
        </p:spPr>
        <p:txBody>
          <a:bodyPr>
            <a:spAutoFit/>
          </a:bodyPr>
          <a:lstStyle/>
          <a:p>
            <a:pPr algn="l"/>
            <a:r>
              <a:rPr lang="en-US" sz="3200" b="1" i="1">
                <a:latin typeface="Times New Roman" pitchFamily="18" charset="0"/>
                <a:cs typeface="Times New Roman" pitchFamily="18" charset="0"/>
              </a:rPr>
              <a:t>May we reach out to you from:</a:t>
            </a:r>
          </a:p>
          <a:p>
            <a:pPr algn="l"/>
            <a:r>
              <a:rPr lang="en-US" sz="1200" b="1">
                <a:latin typeface="Times New Roman" pitchFamily="18" charset="0"/>
                <a:cs typeface="Times New Roman" pitchFamily="18" charset="0"/>
              </a:rPr>
              <a:t>	</a:t>
            </a:r>
            <a:r>
              <a:rPr lang="en-US" sz="2400" b="1">
                <a:solidFill>
                  <a:srgbClr val="0000FF"/>
                </a:solidFill>
                <a:latin typeface="Times New Roman" pitchFamily="18" charset="0"/>
                <a:cs typeface="Times New Roman" pitchFamily="18" charset="0"/>
              </a:rPr>
              <a:t>Lulu S. Moguel (Marketing and </a:t>
            </a:r>
            <a:r>
              <a:rPr lang="en-US" sz="2400" b="1" i="1">
                <a:solidFill>
                  <a:srgbClr val="0000FF"/>
                </a:solidFill>
                <a:latin typeface="Times New Roman" pitchFamily="18" charset="0"/>
                <a:cs typeface="Times New Roman" pitchFamily="18" charset="0"/>
              </a:rPr>
              <a:t>HRD</a:t>
            </a:r>
            <a:r>
              <a:rPr lang="en-US" sz="2400" b="1">
                <a:solidFill>
                  <a:srgbClr val="0000FF"/>
                </a:solidFill>
                <a:latin typeface="Times New Roman" pitchFamily="18" charset="0"/>
                <a:cs typeface="Times New Roman" pitchFamily="18" charset="0"/>
              </a:rPr>
              <a:t>) Consultants, Inc.</a:t>
            </a:r>
            <a:endParaRPr lang="en-US" sz="2400" b="1">
              <a:latin typeface="Times New Roman" pitchFamily="18" charset="0"/>
              <a:cs typeface="Times New Roman" pitchFamily="18" charset="0"/>
            </a:endParaRPr>
          </a:p>
          <a:p>
            <a:pPr algn="l"/>
            <a:r>
              <a:rPr lang="en-US" sz="2400" b="1">
                <a:latin typeface="Times New Roman" pitchFamily="18" charset="0"/>
                <a:cs typeface="Times New Roman" pitchFamily="18" charset="0"/>
              </a:rPr>
              <a:t>		Unit 2907 Pioneer Highlands Condominium</a:t>
            </a:r>
          </a:p>
          <a:p>
            <a:pPr algn="l"/>
            <a:r>
              <a:rPr lang="en-US" sz="2400" b="1">
                <a:latin typeface="Times New Roman" pitchFamily="18" charset="0"/>
                <a:cs typeface="Times New Roman" pitchFamily="18" charset="0"/>
              </a:rPr>
              <a:t>		Pioneer Street, Mandaluyong City</a:t>
            </a:r>
          </a:p>
          <a:p>
            <a:pPr algn="l"/>
            <a:r>
              <a:rPr lang="en-US" sz="2400" b="1">
                <a:latin typeface="Times New Roman" pitchFamily="18" charset="0"/>
                <a:cs typeface="Times New Roman" pitchFamily="18" charset="0"/>
              </a:rPr>
              <a:t>		Telefax: 638-4048</a:t>
            </a:r>
          </a:p>
          <a:p>
            <a:pPr algn="l"/>
            <a:r>
              <a:rPr lang="en-US" sz="2400" b="1">
                <a:latin typeface="Times New Roman" pitchFamily="18" charset="0"/>
                <a:cs typeface="Times New Roman" pitchFamily="18" charset="0"/>
              </a:rPr>
              <a:t>		CP:  0917-8300058</a:t>
            </a:r>
            <a:r>
              <a:rPr lang="en-US" sz="2400" b="1">
                <a:latin typeface="Times New Roman" pitchFamily="18" charset="0"/>
              </a:rPr>
              <a:t> </a:t>
            </a:r>
          </a:p>
        </p:txBody>
      </p:sp>
      <p:graphicFrame>
        <p:nvGraphicFramePr>
          <p:cNvPr id="44036" name="Object 4"/>
          <p:cNvGraphicFramePr>
            <a:graphicFrameLocks noChangeAspect="1"/>
          </p:cNvGraphicFramePr>
          <p:nvPr/>
        </p:nvGraphicFramePr>
        <p:xfrm>
          <a:off x="3962400" y="5105400"/>
          <a:ext cx="869950" cy="415925"/>
        </p:xfrm>
        <a:graphic>
          <a:graphicData uri="http://schemas.openxmlformats.org/presentationml/2006/ole">
            <p:oleObj spid="_x0000_s44036" name="Photo Editor Photo" r:id="rId3" imgW="3610479" imgH="1695687" progId="">
              <p:embed/>
            </p:oleObj>
          </a:graphicData>
        </a:graphic>
      </p:graphicFrame>
    </p:spTree>
  </p:cSld>
  <p:clrMapOvr>
    <a:masterClrMapping/>
  </p:clrMapOvr>
  <p:transition spd="slow" advTm="15000">
    <p:fade thruBlk="1"/>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155" name="Object 3"/>
          <p:cNvGraphicFramePr>
            <a:graphicFrameLocks noChangeAspect="1"/>
          </p:cNvGraphicFramePr>
          <p:nvPr/>
        </p:nvGraphicFramePr>
        <p:xfrm>
          <a:off x="2705100" y="3186113"/>
          <a:ext cx="3733800" cy="485775"/>
        </p:xfrm>
        <a:graphic>
          <a:graphicData uri="http://schemas.openxmlformats.org/presentationml/2006/ole">
            <p:oleObj spid="_x0000_s49155" name="Package" r:id="rId3" imgW="3733920" imgH="485640" progId="Package">
              <p:embed/>
            </p:oleObj>
          </a:graphicData>
        </a:graphic>
      </p:graphicFrame>
      <p:graphicFrame>
        <p:nvGraphicFramePr>
          <p:cNvPr id="49156" name="Object 4"/>
          <p:cNvGraphicFramePr>
            <a:graphicFrameLocks noChangeAspect="1"/>
          </p:cNvGraphicFramePr>
          <p:nvPr/>
        </p:nvGraphicFramePr>
        <p:xfrm>
          <a:off x="2743200" y="1905000"/>
          <a:ext cx="3505200" cy="3276600"/>
        </p:xfrm>
        <a:graphic>
          <a:graphicData uri="http://schemas.openxmlformats.org/presentationml/2006/ole">
            <p:oleObj spid="_x0000_s49156" name="Photo Editor Photo" r:id="rId4" imgW="1619476" imgH="1533739" progId="">
              <p:embed/>
            </p:oleObj>
          </a:graphicData>
        </a:graphic>
      </p:graphicFrame>
    </p:spTree>
  </p:cSld>
  <p:clrMapOvr>
    <a:masterClrMapping/>
  </p:clrMapOvr>
  <p:transition spd="slow" advTm="15000">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3"/>
          <p:cNvSpPr txBox="1">
            <a:spLocks noChangeArrowheads="1"/>
          </p:cNvSpPr>
          <p:nvPr/>
        </p:nvSpPr>
        <p:spPr bwMode="auto">
          <a:xfrm>
            <a:off x="1066800" y="1676400"/>
            <a:ext cx="5213350" cy="4057650"/>
          </a:xfrm>
          <a:prstGeom prst="rect">
            <a:avLst/>
          </a:prstGeom>
          <a:noFill/>
          <a:ln w="9525">
            <a:noFill/>
            <a:miter lim="800000"/>
            <a:headEnd/>
            <a:tailEnd/>
          </a:ln>
          <a:effectLst/>
        </p:spPr>
        <p:txBody>
          <a:bodyPr wrap="none">
            <a:spAutoFit/>
          </a:bodyPr>
          <a:lstStyle/>
          <a:p>
            <a:pPr algn="l"/>
            <a:r>
              <a:rPr lang="en-US" sz="4400" b="1" i="1">
                <a:solidFill>
                  <a:srgbClr val="333399"/>
                </a:solidFill>
                <a:latin typeface="Arial" charset="0"/>
              </a:rPr>
              <a:t>People Behind:</a:t>
            </a:r>
            <a:endParaRPr lang="en-US" sz="3600">
              <a:solidFill>
                <a:srgbClr val="333399"/>
              </a:solidFill>
              <a:latin typeface="Times New Roman" pitchFamily="18" charset="0"/>
            </a:endParaRPr>
          </a:p>
          <a:p>
            <a:pPr algn="l"/>
            <a:endParaRPr lang="en-US" sz="3600">
              <a:solidFill>
                <a:srgbClr val="333399"/>
              </a:solidFill>
              <a:latin typeface="Times New Roman" pitchFamily="18" charset="0"/>
            </a:endParaRPr>
          </a:p>
          <a:p>
            <a:pPr algn="l"/>
            <a:r>
              <a:rPr lang="en-US" sz="3600">
                <a:solidFill>
                  <a:srgbClr val="333399"/>
                </a:solidFill>
                <a:latin typeface="Arial" charset="0"/>
              </a:rPr>
              <a:t>Lulu S. Moguel</a:t>
            </a:r>
          </a:p>
          <a:p>
            <a:pPr algn="l"/>
            <a:r>
              <a:rPr lang="en-US" sz="3600">
                <a:solidFill>
                  <a:srgbClr val="333399"/>
                </a:solidFill>
                <a:latin typeface="Arial" charset="0"/>
              </a:rPr>
              <a:t>Fr. Luis Candelaria, S. J.</a:t>
            </a:r>
          </a:p>
          <a:p>
            <a:pPr algn="l"/>
            <a:r>
              <a:rPr lang="en-US" sz="3600">
                <a:solidFill>
                  <a:srgbClr val="333399"/>
                </a:solidFill>
                <a:latin typeface="Arial" charset="0"/>
              </a:rPr>
              <a:t>Rainier M. Carrasco</a:t>
            </a:r>
            <a:endParaRPr lang="en-US" sz="3600">
              <a:latin typeface="Arial" charset="0"/>
            </a:endParaRPr>
          </a:p>
          <a:p>
            <a:pPr algn="l"/>
            <a:r>
              <a:rPr lang="en-US" sz="3600">
                <a:solidFill>
                  <a:srgbClr val="333399"/>
                </a:solidFill>
                <a:latin typeface="Arial" charset="0"/>
              </a:rPr>
              <a:t>Ryan M. Carrasco</a:t>
            </a:r>
            <a:endParaRPr lang="en-US" sz="3600">
              <a:latin typeface="Arial" charset="0"/>
            </a:endParaRPr>
          </a:p>
          <a:p>
            <a:pPr algn="l"/>
            <a:r>
              <a:rPr lang="en-US" sz="3600">
                <a:solidFill>
                  <a:srgbClr val="333399"/>
                </a:solidFill>
                <a:latin typeface="Arial" charset="0"/>
              </a:rPr>
              <a:t>Dr. Leticia Tumambing</a:t>
            </a:r>
          </a:p>
        </p:txBody>
      </p:sp>
    </p:spTree>
  </p:cSld>
  <p:clrMapOvr>
    <a:masterClrMapping/>
  </p:clrMapOvr>
  <p:transition spd="slow" advTm="15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099"/>
                                        </p:tgtEl>
                                        <p:attrNameLst>
                                          <p:attrName>style.visibility</p:attrName>
                                        </p:attrNameLst>
                                      </p:cBhvr>
                                      <p:to>
                                        <p:strVal val="visible"/>
                                      </p:to>
                                    </p:set>
                                    <p:anim calcmode="lin" valueType="num">
                                      <p:cBhvr additive="base">
                                        <p:cTn id="7" dur="500" fill="hold"/>
                                        <p:tgtEl>
                                          <p:spTgt spid="4099"/>
                                        </p:tgtEl>
                                        <p:attrNameLst>
                                          <p:attrName>ppt_x</p:attrName>
                                        </p:attrNameLst>
                                      </p:cBhvr>
                                      <p:tavLst>
                                        <p:tav tm="0">
                                          <p:val>
                                            <p:strVal val="#ppt_x"/>
                                          </p:val>
                                        </p:tav>
                                        <p:tav tm="100000">
                                          <p:val>
                                            <p:strVal val="#ppt_x"/>
                                          </p:val>
                                        </p:tav>
                                      </p:tavLst>
                                    </p:anim>
                                    <p:anim calcmode="lin" valueType="num">
                                      <p:cBhvr additive="base">
                                        <p:cTn id="8" dur="500" fill="hold"/>
                                        <p:tgtEl>
                                          <p:spTgt spid="409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 Box 3"/>
          <p:cNvSpPr txBox="1">
            <a:spLocks noChangeArrowheads="1"/>
          </p:cNvSpPr>
          <p:nvPr/>
        </p:nvSpPr>
        <p:spPr bwMode="auto">
          <a:xfrm>
            <a:off x="441325" y="498475"/>
            <a:ext cx="6873875" cy="5886450"/>
          </a:xfrm>
          <a:prstGeom prst="rect">
            <a:avLst/>
          </a:prstGeom>
          <a:noFill/>
          <a:ln w="9525">
            <a:noFill/>
            <a:miter lim="800000"/>
            <a:headEnd/>
            <a:tailEnd/>
          </a:ln>
          <a:effectLst/>
        </p:spPr>
        <p:txBody>
          <a:bodyPr>
            <a:spAutoFit/>
          </a:bodyPr>
          <a:lstStyle/>
          <a:p>
            <a:pPr algn="l"/>
            <a:r>
              <a:rPr lang="en-US" sz="4400" i="1">
                <a:solidFill>
                  <a:srgbClr val="333399"/>
                </a:solidFill>
                <a:latin typeface="Arial Black" pitchFamily="34" charset="0"/>
              </a:rPr>
              <a:t>Services:</a:t>
            </a:r>
          </a:p>
          <a:p>
            <a:pPr algn="l">
              <a:buFontTx/>
              <a:buChar char="•"/>
            </a:pPr>
            <a:r>
              <a:rPr lang="en-US">
                <a:solidFill>
                  <a:srgbClr val="333399"/>
                </a:solidFill>
                <a:latin typeface="Arial" charset="0"/>
              </a:rPr>
              <a:t>Personality Assessment</a:t>
            </a:r>
          </a:p>
          <a:p>
            <a:pPr algn="l">
              <a:buFontTx/>
              <a:buChar char="•"/>
            </a:pPr>
            <a:r>
              <a:rPr lang="en-US">
                <a:solidFill>
                  <a:srgbClr val="333399"/>
                </a:solidFill>
                <a:latin typeface="Arial" charset="0"/>
              </a:rPr>
              <a:t>Recruitment</a:t>
            </a:r>
          </a:p>
          <a:p>
            <a:pPr algn="l">
              <a:buFontTx/>
              <a:buChar char="•"/>
            </a:pPr>
            <a:r>
              <a:rPr lang="en-US">
                <a:solidFill>
                  <a:srgbClr val="333399"/>
                </a:solidFill>
                <a:latin typeface="Arial" charset="0"/>
              </a:rPr>
              <a:t>Training</a:t>
            </a:r>
          </a:p>
          <a:p>
            <a:pPr algn="l">
              <a:buFontTx/>
              <a:buChar char="•"/>
            </a:pPr>
            <a:r>
              <a:rPr lang="en-US">
                <a:solidFill>
                  <a:srgbClr val="333399"/>
                </a:solidFill>
                <a:latin typeface="Arial" charset="0"/>
              </a:rPr>
              <a:t>Training Needs Analysis</a:t>
            </a:r>
          </a:p>
          <a:p>
            <a:pPr algn="l">
              <a:buFontTx/>
              <a:buChar char="•"/>
            </a:pPr>
            <a:r>
              <a:rPr lang="en-US">
                <a:solidFill>
                  <a:srgbClr val="333399"/>
                </a:solidFill>
                <a:latin typeface="Arial" charset="0"/>
              </a:rPr>
              <a:t>Organizational Health Survey</a:t>
            </a:r>
          </a:p>
          <a:p>
            <a:pPr algn="l">
              <a:buFontTx/>
              <a:buChar char="•"/>
            </a:pPr>
            <a:r>
              <a:rPr lang="en-US">
                <a:solidFill>
                  <a:srgbClr val="333399"/>
                </a:solidFill>
                <a:latin typeface="Arial" charset="0"/>
              </a:rPr>
              <a:t>Management Audit</a:t>
            </a:r>
          </a:p>
          <a:p>
            <a:pPr algn="l">
              <a:buFontTx/>
              <a:buChar char="•"/>
            </a:pPr>
            <a:r>
              <a:rPr lang="en-US">
                <a:solidFill>
                  <a:srgbClr val="333399"/>
                </a:solidFill>
                <a:latin typeface="Arial" charset="0"/>
              </a:rPr>
              <a:t>Job Evaluation</a:t>
            </a:r>
          </a:p>
          <a:p>
            <a:pPr algn="l">
              <a:buFontTx/>
              <a:buChar char="•"/>
            </a:pPr>
            <a:r>
              <a:rPr lang="en-US">
                <a:solidFill>
                  <a:srgbClr val="333399"/>
                </a:solidFill>
                <a:latin typeface="Arial" charset="0"/>
              </a:rPr>
              <a:t>Performance Appraisal Systems</a:t>
            </a:r>
          </a:p>
          <a:p>
            <a:pPr algn="l">
              <a:buFontTx/>
              <a:buChar char="•"/>
            </a:pPr>
            <a:r>
              <a:rPr lang="en-US">
                <a:solidFill>
                  <a:srgbClr val="333399"/>
                </a:solidFill>
                <a:latin typeface="Arial" charset="0"/>
              </a:rPr>
              <a:t>Surveys</a:t>
            </a:r>
          </a:p>
          <a:p>
            <a:pPr algn="l">
              <a:buFontTx/>
              <a:buChar char="•"/>
            </a:pPr>
            <a:r>
              <a:rPr lang="en-US">
                <a:solidFill>
                  <a:srgbClr val="333399"/>
                </a:solidFill>
                <a:latin typeface="Arial" charset="0"/>
              </a:rPr>
              <a:t>Curriculum Designing</a:t>
            </a:r>
          </a:p>
          <a:p>
            <a:pPr algn="l">
              <a:buFontTx/>
              <a:buChar char="•"/>
            </a:pPr>
            <a:r>
              <a:rPr lang="en-US">
                <a:solidFill>
                  <a:srgbClr val="333399"/>
                </a:solidFill>
                <a:latin typeface="Arial" charset="0"/>
              </a:rPr>
              <a:t>Digitizing –transferring analogue to digital output</a:t>
            </a:r>
            <a:endParaRPr lang="en-US" i="1">
              <a:solidFill>
                <a:srgbClr val="333399"/>
              </a:solidFill>
              <a:latin typeface="Arial Black" pitchFamily="34" charset="0"/>
            </a:endParaRPr>
          </a:p>
        </p:txBody>
      </p:sp>
      <p:sp>
        <p:nvSpPr>
          <p:cNvPr id="5125" name="Text Box 5"/>
          <p:cNvSpPr txBox="1">
            <a:spLocks noChangeArrowheads="1"/>
          </p:cNvSpPr>
          <p:nvPr/>
        </p:nvSpPr>
        <p:spPr bwMode="auto">
          <a:xfrm>
            <a:off x="5918200" y="3657600"/>
            <a:ext cx="3225800" cy="1066800"/>
          </a:xfrm>
          <a:prstGeom prst="rect">
            <a:avLst/>
          </a:prstGeom>
          <a:noFill/>
          <a:ln w="9525">
            <a:noFill/>
            <a:miter lim="800000"/>
            <a:headEnd/>
            <a:tailEnd/>
          </a:ln>
          <a:effectLst/>
        </p:spPr>
        <p:txBody>
          <a:bodyPr>
            <a:spAutoFit/>
          </a:bodyPr>
          <a:lstStyle/>
          <a:p>
            <a:pPr algn="l"/>
            <a:r>
              <a:rPr lang="en-US" sz="3200">
                <a:solidFill>
                  <a:srgbClr val="FF3399"/>
                </a:solidFill>
              </a:rPr>
              <a:t>“Hi tech, high touch.”</a:t>
            </a:r>
            <a:endParaRPr lang="en-US" sz="2400">
              <a:solidFill>
                <a:srgbClr val="FF3399"/>
              </a:solidFill>
            </a:endParaRPr>
          </a:p>
        </p:txBody>
      </p:sp>
    </p:spTree>
  </p:cSld>
  <p:clrMapOvr>
    <a:masterClrMapping/>
  </p:clrMapOvr>
  <p:transition spd="slow" advTm="15000">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2"/>
          <p:cNvGraphicFramePr>
            <a:graphicFrameLocks noChangeAspect="1"/>
          </p:cNvGraphicFramePr>
          <p:nvPr/>
        </p:nvGraphicFramePr>
        <p:xfrm>
          <a:off x="6553200" y="304800"/>
          <a:ext cx="2286000" cy="2133600"/>
        </p:xfrm>
        <a:graphic>
          <a:graphicData uri="http://schemas.openxmlformats.org/presentationml/2006/ole">
            <p:oleObj spid="_x0000_s7170" name="Photo Editor Photo" r:id="rId3" imgW="1619476" imgH="1533739" progId="">
              <p:embed/>
            </p:oleObj>
          </a:graphicData>
        </a:graphic>
      </p:graphicFrame>
      <p:sp>
        <p:nvSpPr>
          <p:cNvPr id="7171" name="Text Box 3"/>
          <p:cNvSpPr txBox="1">
            <a:spLocks noChangeArrowheads="1"/>
          </p:cNvSpPr>
          <p:nvPr/>
        </p:nvSpPr>
        <p:spPr bwMode="auto">
          <a:xfrm>
            <a:off x="1905000" y="838200"/>
            <a:ext cx="6781800" cy="5946775"/>
          </a:xfrm>
          <a:prstGeom prst="rect">
            <a:avLst/>
          </a:prstGeom>
          <a:noFill/>
          <a:ln w="9525">
            <a:noFill/>
            <a:miter lim="800000"/>
            <a:headEnd/>
            <a:tailEnd/>
          </a:ln>
          <a:effectLst/>
        </p:spPr>
        <p:txBody>
          <a:bodyPr>
            <a:spAutoFit/>
          </a:bodyPr>
          <a:lstStyle/>
          <a:p>
            <a:pPr algn="l"/>
            <a:endParaRPr lang="en-US" sz="4000" b="1" i="1">
              <a:solidFill>
                <a:srgbClr val="333399"/>
              </a:solidFill>
              <a:latin typeface="Arial" charset="0"/>
            </a:endParaRPr>
          </a:p>
          <a:p>
            <a:pPr algn="l"/>
            <a:endParaRPr lang="en-US" sz="4000" b="1" i="1">
              <a:solidFill>
                <a:srgbClr val="333399"/>
              </a:solidFill>
              <a:latin typeface="Arial" charset="0"/>
            </a:endParaRPr>
          </a:p>
          <a:p>
            <a:pPr algn="l"/>
            <a:r>
              <a:rPr lang="en-US" sz="4000" b="1" i="1">
                <a:solidFill>
                  <a:srgbClr val="333399"/>
                </a:solidFill>
                <a:latin typeface="Arial" charset="0"/>
              </a:rPr>
              <a:t>Partners:</a:t>
            </a:r>
            <a:endParaRPr lang="en-US">
              <a:solidFill>
                <a:srgbClr val="333399"/>
              </a:solidFill>
              <a:latin typeface="Arial" charset="0"/>
            </a:endParaRPr>
          </a:p>
          <a:p>
            <a:pPr algn="l"/>
            <a:r>
              <a:rPr lang="en-US">
                <a:solidFill>
                  <a:srgbClr val="333399"/>
                </a:solidFill>
                <a:latin typeface="Arial" charset="0"/>
              </a:rPr>
              <a:t>Ateneo Center for Continuing Studies</a:t>
            </a:r>
          </a:p>
          <a:p>
            <a:pPr algn="l"/>
            <a:r>
              <a:rPr lang="en-US">
                <a:solidFill>
                  <a:srgbClr val="333399"/>
                </a:solidFill>
                <a:latin typeface="Arial" charset="0"/>
              </a:rPr>
              <a:t>Ateneo Institute of Banking</a:t>
            </a:r>
          </a:p>
          <a:p>
            <a:pPr algn="l"/>
            <a:r>
              <a:rPr lang="en-US">
                <a:solidFill>
                  <a:srgbClr val="333399"/>
                </a:solidFill>
                <a:latin typeface="Arial" charset="0"/>
              </a:rPr>
              <a:t>Ateneo Information Technology Institute</a:t>
            </a:r>
          </a:p>
          <a:p>
            <a:pPr algn="l"/>
            <a:r>
              <a:rPr lang="en-US">
                <a:solidFill>
                  <a:srgbClr val="333399"/>
                </a:solidFill>
                <a:latin typeface="Arial" charset="0"/>
              </a:rPr>
              <a:t>De la Salle Professional Schools Center</a:t>
            </a:r>
          </a:p>
          <a:p>
            <a:pPr algn="l"/>
            <a:r>
              <a:rPr lang="en-US">
                <a:solidFill>
                  <a:srgbClr val="333399"/>
                </a:solidFill>
                <a:latin typeface="Arial" charset="0"/>
              </a:rPr>
              <a:t>Topper Human Resources Consultants, Ltd. (China)</a:t>
            </a:r>
          </a:p>
          <a:p>
            <a:pPr algn="l"/>
            <a:r>
              <a:rPr lang="en-US">
                <a:solidFill>
                  <a:srgbClr val="333399"/>
                </a:solidFill>
                <a:latin typeface="Arial" charset="0"/>
              </a:rPr>
              <a:t>Taft Consulting Group</a:t>
            </a:r>
          </a:p>
          <a:p>
            <a:pPr algn="l"/>
            <a:r>
              <a:rPr lang="en-US">
                <a:solidFill>
                  <a:srgbClr val="333399"/>
                </a:solidFill>
                <a:latin typeface="Arial" charset="0"/>
              </a:rPr>
              <a:t>Association of Pharmaceutical Trainers</a:t>
            </a:r>
            <a:endParaRPr lang="en-US">
              <a:latin typeface="Arial" charset="0"/>
            </a:endParaRPr>
          </a:p>
          <a:p>
            <a:pPr algn="l"/>
            <a:endParaRPr lang="en-US" sz="4000" b="1" i="1">
              <a:latin typeface="Arial" charset="0"/>
            </a:endParaRPr>
          </a:p>
        </p:txBody>
      </p:sp>
      <p:pic>
        <p:nvPicPr>
          <p:cNvPr id="7172" name="Picture 4"/>
          <p:cNvPicPr>
            <a:picLocks noChangeAspect="1" noChangeArrowheads="1"/>
          </p:cNvPicPr>
          <p:nvPr/>
        </p:nvPicPr>
        <p:blipFill>
          <a:blip r:embed="rId4"/>
          <a:srcRect/>
          <a:stretch>
            <a:fillRect/>
          </a:stretch>
        </p:blipFill>
        <p:spPr bwMode="auto">
          <a:xfrm>
            <a:off x="381000" y="304800"/>
            <a:ext cx="2133600" cy="2057400"/>
          </a:xfrm>
          <a:prstGeom prst="rect">
            <a:avLst/>
          </a:prstGeom>
          <a:noFill/>
          <a:ln w="9525">
            <a:noFill/>
            <a:miter lim="800000"/>
            <a:headEnd/>
            <a:tailEnd/>
          </a:ln>
          <a:effectLst/>
        </p:spPr>
      </p:pic>
      <p:sp>
        <p:nvSpPr>
          <p:cNvPr id="7175" name="Text Box 7"/>
          <p:cNvSpPr txBox="1">
            <a:spLocks noChangeArrowheads="1"/>
          </p:cNvSpPr>
          <p:nvPr/>
        </p:nvSpPr>
        <p:spPr bwMode="auto">
          <a:xfrm>
            <a:off x="2438400" y="449263"/>
            <a:ext cx="6367463" cy="1187450"/>
          </a:xfrm>
          <a:prstGeom prst="rect">
            <a:avLst/>
          </a:prstGeom>
          <a:noFill/>
          <a:ln w="9525">
            <a:noFill/>
            <a:miter lim="800000"/>
            <a:headEnd/>
            <a:tailEnd/>
          </a:ln>
          <a:effectLst/>
        </p:spPr>
        <p:txBody>
          <a:bodyPr wrap="none">
            <a:spAutoFit/>
          </a:bodyPr>
          <a:lstStyle/>
          <a:p>
            <a:pPr algn="l"/>
            <a:r>
              <a:rPr lang="en-US" sz="2000">
                <a:latin typeface="CommercialScript BT" pitchFamily="66" charset="0"/>
              </a:rPr>
              <a:t>“</a:t>
            </a:r>
            <a:r>
              <a:rPr lang="en-US" sz="2400">
                <a:latin typeface="CommercialScript BT" pitchFamily="66" charset="0"/>
              </a:rPr>
              <a:t>Be more, so you can achieve more.</a:t>
            </a:r>
          </a:p>
          <a:p>
            <a:pPr algn="l"/>
            <a:r>
              <a:rPr lang="en-US" sz="2400">
                <a:latin typeface="CommercialScript BT" pitchFamily="66" charset="0"/>
              </a:rPr>
              <a:t>Learn more, so you can serve more.”</a:t>
            </a:r>
          </a:p>
          <a:p>
            <a:pPr algn="l"/>
            <a:r>
              <a:rPr lang="en-US" sz="2400"/>
              <a:t>			</a:t>
            </a:r>
            <a:r>
              <a:rPr lang="en-US" sz="1600">
                <a:latin typeface="Impact" pitchFamily="34" charset="0"/>
              </a:rPr>
              <a:t>Jesuit Magis</a:t>
            </a:r>
            <a:endParaRPr lang="en-US" sz="2400"/>
          </a:p>
        </p:txBody>
      </p:sp>
    </p:spTree>
  </p:cSld>
  <p:clrMapOvr>
    <a:masterClrMapping/>
  </p:clrMapOvr>
  <p:transition spd="slow" advTm="15000">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 Box 3"/>
          <p:cNvSpPr txBox="1">
            <a:spLocks noChangeArrowheads="1"/>
          </p:cNvSpPr>
          <p:nvPr/>
        </p:nvSpPr>
        <p:spPr bwMode="auto">
          <a:xfrm>
            <a:off x="593725" y="222250"/>
            <a:ext cx="6045200" cy="6980238"/>
          </a:xfrm>
          <a:prstGeom prst="rect">
            <a:avLst/>
          </a:prstGeom>
          <a:noFill/>
          <a:ln w="9525">
            <a:noFill/>
            <a:miter lim="800000"/>
            <a:headEnd/>
            <a:tailEnd/>
          </a:ln>
          <a:effectLst/>
        </p:spPr>
        <p:txBody>
          <a:bodyPr>
            <a:spAutoFit/>
          </a:bodyPr>
          <a:lstStyle/>
          <a:p>
            <a:pPr algn="l"/>
            <a:r>
              <a:rPr lang="en-US" sz="3200" b="1" i="1">
                <a:solidFill>
                  <a:srgbClr val="333399"/>
                </a:solidFill>
                <a:latin typeface="Arial" charset="0"/>
              </a:rPr>
              <a:t>Training Programs:</a:t>
            </a:r>
            <a:endParaRPr lang="en-US" sz="3600" b="1" i="1">
              <a:solidFill>
                <a:srgbClr val="333399"/>
              </a:solidFill>
              <a:latin typeface="Arial" charset="0"/>
            </a:endParaRPr>
          </a:p>
          <a:p>
            <a:pPr algn="l"/>
            <a:r>
              <a:rPr lang="en-US" sz="2000" b="1">
                <a:solidFill>
                  <a:srgbClr val="333399"/>
                </a:solidFill>
                <a:latin typeface="Arial" charset="0"/>
              </a:rPr>
              <a:t>Personal Effectiveness Program</a:t>
            </a:r>
          </a:p>
          <a:p>
            <a:pPr algn="l"/>
            <a:r>
              <a:rPr lang="en-US" sz="2000" b="1">
                <a:solidFill>
                  <a:srgbClr val="333399"/>
                </a:solidFill>
                <a:latin typeface="Arial" charset="0"/>
              </a:rPr>
              <a:t>Corporate Values Development Program</a:t>
            </a:r>
          </a:p>
          <a:p>
            <a:pPr algn="l"/>
            <a:r>
              <a:rPr lang="en-US" sz="2000" b="1">
                <a:solidFill>
                  <a:srgbClr val="333399"/>
                </a:solidFill>
                <a:latin typeface="Arial" charset="0"/>
              </a:rPr>
              <a:t>Team Dynamics</a:t>
            </a:r>
          </a:p>
          <a:p>
            <a:pPr algn="l"/>
            <a:r>
              <a:rPr lang="en-US" sz="2000" b="1">
                <a:solidFill>
                  <a:srgbClr val="333399"/>
                </a:solidFill>
                <a:latin typeface="Arial" charset="0"/>
              </a:rPr>
              <a:t>Leadership 2001</a:t>
            </a:r>
          </a:p>
          <a:p>
            <a:pPr algn="l"/>
            <a:r>
              <a:rPr lang="en-US" sz="2000" b="1">
                <a:solidFill>
                  <a:srgbClr val="333399"/>
                </a:solidFill>
                <a:latin typeface="Arial" charset="0"/>
              </a:rPr>
              <a:t>Customer Intimacy</a:t>
            </a:r>
          </a:p>
          <a:p>
            <a:pPr algn="l"/>
            <a:r>
              <a:rPr lang="en-US" sz="2000" b="1">
                <a:solidFill>
                  <a:srgbClr val="333399"/>
                </a:solidFill>
                <a:latin typeface="Arial" charset="0"/>
              </a:rPr>
              <a:t>Sales and Marketing</a:t>
            </a:r>
          </a:p>
          <a:p>
            <a:pPr algn="l"/>
            <a:r>
              <a:rPr lang="en-US" sz="2000" b="1">
                <a:solidFill>
                  <a:srgbClr val="333399"/>
                </a:solidFill>
                <a:latin typeface="Arial" charset="0"/>
              </a:rPr>
              <a:t>Time Management</a:t>
            </a:r>
          </a:p>
          <a:p>
            <a:pPr algn="l"/>
            <a:r>
              <a:rPr lang="en-US" sz="2000" b="1">
                <a:solidFill>
                  <a:srgbClr val="333399"/>
                </a:solidFill>
                <a:latin typeface="Arial" charset="0"/>
              </a:rPr>
              <a:t>Effective Business Communication</a:t>
            </a:r>
          </a:p>
          <a:p>
            <a:pPr algn="l"/>
            <a:r>
              <a:rPr lang="en-US" sz="2000" b="1">
                <a:solidFill>
                  <a:srgbClr val="333399"/>
                </a:solidFill>
                <a:latin typeface="Arial" charset="0"/>
              </a:rPr>
              <a:t>Strategic Management</a:t>
            </a:r>
          </a:p>
          <a:p>
            <a:pPr algn="l"/>
            <a:r>
              <a:rPr lang="en-US" sz="2000" b="1">
                <a:solidFill>
                  <a:srgbClr val="333399"/>
                </a:solidFill>
                <a:latin typeface="Arial" charset="0"/>
              </a:rPr>
              <a:t>Project Management</a:t>
            </a:r>
          </a:p>
          <a:p>
            <a:pPr algn="l"/>
            <a:r>
              <a:rPr lang="en-US" sz="2000" b="1">
                <a:solidFill>
                  <a:srgbClr val="333399"/>
                </a:solidFill>
                <a:latin typeface="Arial" charset="0"/>
              </a:rPr>
              <a:t>Performance Appraisal</a:t>
            </a:r>
          </a:p>
          <a:p>
            <a:pPr algn="l"/>
            <a:r>
              <a:rPr lang="en-US" sz="2000" b="1">
                <a:solidFill>
                  <a:srgbClr val="333399"/>
                </a:solidFill>
                <a:latin typeface="Arial" charset="0"/>
              </a:rPr>
              <a:t>Coaching and Counseling</a:t>
            </a:r>
          </a:p>
          <a:p>
            <a:pPr algn="l"/>
            <a:r>
              <a:rPr lang="en-US" sz="2000" b="1">
                <a:solidFill>
                  <a:srgbClr val="333399"/>
                </a:solidFill>
                <a:latin typeface="Arial" charset="0"/>
              </a:rPr>
              <a:t>The Professional Secretary</a:t>
            </a:r>
          </a:p>
          <a:p>
            <a:pPr algn="l"/>
            <a:r>
              <a:rPr lang="en-US" sz="2000" b="1">
                <a:solidFill>
                  <a:srgbClr val="333399"/>
                </a:solidFill>
                <a:latin typeface="Arial" charset="0"/>
              </a:rPr>
              <a:t>Training the Trainers</a:t>
            </a:r>
          </a:p>
          <a:p>
            <a:pPr algn="l"/>
            <a:r>
              <a:rPr lang="en-US" sz="2000" b="1">
                <a:solidFill>
                  <a:srgbClr val="333399"/>
                </a:solidFill>
                <a:latin typeface="Arial" charset="0"/>
              </a:rPr>
              <a:t>Training Needs Analysis</a:t>
            </a:r>
          </a:p>
          <a:p>
            <a:pPr algn="l"/>
            <a:r>
              <a:rPr lang="en-US" sz="2000" b="1">
                <a:solidFill>
                  <a:srgbClr val="333399"/>
                </a:solidFill>
                <a:latin typeface="Arial" charset="0"/>
              </a:rPr>
              <a:t>Spiritual Formation in Management</a:t>
            </a:r>
          </a:p>
          <a:p>
            <a:pPr algn="l"/>
            <a:r>
              <a:rPr lang="en-US" sz="2000" b="1">
                <a:solidFill>
                  <a:srgbClr val="333399"/>
                </a:solidFill>
                <a:latin typeface="Arial" charset="0"/>
              </a:rPr>
              <a:t>Human Resource Systems</a:t>
            </a:r>
          </a:p>
          <a:p>
            <a:pPr algn="l"/>
            <a:r>
              <a:rPr lang="en-US" sz="2000" b="1">
                <a:solidFill>
                  <a:srgbClr val="333399"/>
                </a:solidFill>
                <a:latin typeface="Arial" charset="0"/>
              </a:rPr>
              <a:t>Corporate Planning</a:t>
            </a:r>
          </a:p>
          <a:p>
            <a:pPr algn="l"/>
            <a:r>
              <a:rPr lang="en-US" sz="2000" b="1">
                <a:solidFill>
                  <a:srgbClr val="333399"/>
                </a:solidFill>
                <a:latin typeface="Arial" charset="0"/>
              </a:rPr>
              <a:t>Presentation Skills</a:t>
            </a:r>
            <a:endParaRPr lang="en-US" sz="3200">
              <a:latin typeface="Arial" charset="0"/>
            </a:endParaRPr>
          </a:p>
          <a:p>
            <a:pPr algn="l"/>
            <a:endParaRPr lang="en-US" sz="4000">
              <a:latin typeface="Arial" charset="0"/>
            </a:endParaRPr>
          </a:p>
        </p:txBody>
      </p:sp>
      <p:pic>
        <p:nvPicPr>
          <p:cNvPr id="10248" name="Picture 8" descr="A:\pic6.jpg"/>
          <p:cNvPicPr>
            <a:picLocks noChangeAspect="1" noChangeArrowheads="1"/>
          </p:cNvPicPr>
          <p:nvPr/>
        </p:nvPicPr>
        <p:blipFill>
          <a:blip r:embed="rId2"/>
          <a:srcRect/>
          <a:stretch>
            <a:fillRect/>
          </a:stretch>
        </p:blipFill>
        <p:spPr bwMode="auto">
          <a:xfrm>
            <a:off x="5181600" y="3810000"/>
            <a:ext cx="3233738" cy="2322513"/>
          </a:xfrm>
          <a:prstGeom prst="rect">
            <a:avLst/>
          </a:prstGeom>
          <a:noFill/>
        </p:spPr>
      </p:pic>
    </p:spTree>
  </p:cSld>
  <p:clrMapOvr>
    <a:masterClrMapping/>
  </p:clrMapOvr>
  <p:transition spd="slow" advTm="15000">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3962400" y="1371600"/>
            <a:ext cx="4968875" cy="638175"/>
          </a:xfrm>
          <a:prstGeom prst="rect">
            <a:avLst/>
          </a:prstGeom>
          <a:noFill/>
          <a:ln w="12700">
            <a:noFill/>
            <a:miter lim="800000"/>
            <a:headEnd/>
            <a:tailEnd/>
          </a:ln>
          <a:effectLst/>
        </p:spPr>
        <p:txBody>
          <a:bodyPr wrap="none" lIns="90488" tIns="44450" rIns="90488" bIns="44450">
            <a:spAutoFit/>
          </a:bodyPr>
          <a:lstStyle/>
          <a:p>
            <a:pPr algn="l"/>
            <a:r>
              <a:rPr lang="en-US" sz="3600" b="1">
                <a:solidFill>
                  <a:srgbClr val="063DE8"/>
                </a:solidFill>
                <a:latin typeface="Times New Roman" pitchFamily="18" charset="0"/>
              </a:rPr>
              <a:t>CURRICULUM VITAE</a:t>
            </a:r>
          </a:p>
        </p:txBody>
      </p:sp>
      <p:sp>
        <p:nvSpPr>
          <p:cNvPr id="46083" name="Rectangle 3"/>
          <p:cNvSpPr>
            <a:spLocks noChangeArrowheads="1"/>
          </p:cNvSpPr>
          <p:nvPr/>
        </p:nvSpPr>
        <p:spPr bwMode="auto">
          <a:xfrm>
            <a:off x="4114800" y="5257800"/>
            <a:ext cx="4506913" cy="515938"/>
          </a:xfrm>
          <a:prstGeom prst="rect">
            <a:avLst/>
          </a:prstGeom>
          <a:noFill/>
          <a:ln w="12700">
            <a:noFill/>
            <a:prstDash val="lgDashDotDot"/>
            <a:miter lim="800000"/>
            <a:headEnd/>
            <a:tailEnd/>
          </a:ln>
          <a:effectLst/>
        </p:spPr>
        <p:txBody>
          <a:bodyPr wrap="none" lIns="90488" tIns="44450" rIns="90488" bIns="44450">
            <a:spAutoFit/>
          </a:bodyPr>
          <a:lstStyle/>
          <a:p>
            <a:pPr algn="l"/>
            <a:r>
              <a:rPr lang="en-US" b="1">
                <a:solidFill>
                  <a:srgbClr val="333399"/>
                </a:solidFill>
              </a:rPr>
              <a:t>Ma. Luisa “Lulu” S. Moguel</a:t>
            </a:r>
          </a:p>
        </p:txBody>
      </p:sp>
      <p:pic>
        <p:nvPicPr>
          <p:cNvPr id="46084" name="Picture 4" descr="C:\My Documents\New Lsm\Lu's pic\Lulu3.jpg"/>
          <p:cNvPicPr>
            <a:picLocks noChangeAspect="1" noChangeArrowheads="1"/>
          </p:cNvPicPr>
          <p:nvPr/>
        </p:nvPicPr>
        <p:blipFill>
          <a:blip r:embed="rId2"/>
          <a:srcRect/>
          <a:stretch>
            <a:fillRect/>
          </a:stretch>
        </p:blipFill>
        <p:spPr bwMode="auto">
          <a:xfrm>
            <a:off x="381000" y="685800"/>
            <a:ext cx="3530600" cy="5257800"/>
          </a:xfrm>
          <a:prstGeom prst="rect">
            <a:avLst/>
          </a:prstGeom>
          <a:noFill/>
        </p:spPr>
      </p:pic>
    </p:spTree>
  </p:cSld>
  <p:clrMapOvr>
    <a:masterClrMapping/>
  </p:clrMapOvr>
  <p:transition spd="slow" advTm="15000">
    <p:fade thruBlk="1"/>
  </p:transition>
</p:sld>
</file>

<file path=ppt/theme/theme1.xml><?xml version="1.0" encoding="utf-8"?>
<a:theme xmlns:a="http://schemas.openxmlformats.org/drawingml/2006/main" name="Default Design">
  <a:themeElements>
    <a:clrScheme name="">
      <a:dk1>
        <a:srgbClr val="000000"/>
      </a:dk1>
      <a:lt1>
        <a:srgbClr val="6699FF"/>
      </a:lt1>
      <a:dk2>
        <a:srgbClr val="000000"/>
      </a:dk2>
      <a:lt2>
        <a:srgbClr val="808080"/>
      </a:lt2>
      <a:accent1>
        <a:srgbClr val="00CC99"/>
      </a:accent1>
      <a:accent2>
        <a:srgbClr val="3333CC"/>
      </a:accent2>
      <a:accent3>
        <a:srgbClr val="B8CA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Brush Script"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Brush Script" pitchFamily="66"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772</TotalTime>
  <Words>633</Words>
  <Application>Microsoft PowerPoint</Application>
  <PresentationFormat>On-screen Show (4:3)</PresentationFormat>
  <Paragraphs>618</Paragraphs>
  <Slides>42</Slides>
  <Notes>0</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42</vt:i4>
      </vt:variant>
    </vt:vector>
  </HeadingPairs>
  <TitlesOfParts>
    <vt:vector size="45" baseType="lpstr">
      <vt:lpstr>Default Design</vt:lpstr>
      <vt:lpstr>Photo Editor Photo</vt:lpstr>
      <vt:lpstr>Package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vector>
  </TitlesOfParts>
  <Company>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 </dc:creator>
  <cp:lastModifiedBy>Lulu</cp:lastModifiedBy>
  <cp:revision>57</cp:revision>
  <dcterms:created xsi:type="dcterms:W3CDTF">1996-09-30T18:28:10Z</dcterms:created>
  <dcterms:modified xsi:type="dcterms:W3CDTF">2009-09-09T18:05:48Z</dcterms:modified>
</cp:coreProperties>
</file>